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1235" r:id="rId2"/>
    <p:sldId id="1233" r:id="rId3"/>
    <p:sldId id="1236" r:id="rId4"/>
    <p:sldId id="1232" r:id="rId5"/>
    <p:sldId id="1246" r:id="rId6"/>
    <p:sldId id="1237" r:id="rId7"/>
    <p:sldId id="1238" r:id="rId8"/>
    <p:sldId id="1234" r:id="rId9"/>
    <p:sldId id="1239" r:id="rId10"/>
    <p:sldId id="1247" r:id="rId11"/>
    <p:sldId id="1242" r:id="rId12"/>
    <p:sldId id="1240" r:id="rId13"/>
    <p:sldId id="1241" r:id="rId14"/>
    <p:sldId id="1243" r:id="rId15"/>
    <p:sldId id="1244" r:id="rId16"/>
    <p:sldId id="1248" r:id="rId17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75E7AB"/>
    <a:srgbClr val="BDFFF6"/>
    <a:srgbClr val="FFA037"/>
    <a:srgbClr val="97C4ED"/>
    <a:srgbClr val="98D2E4"/>
    <a:srgbClr val="009682"/>
    <a:srgbClr val="0000CC"/>
    <a:srgbClr val="50AAE6"/>
    <a:srgbClr val="5A6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3" autoAdjust="0"/>
    <p:restoredTop sz="89264" autoAdjust="0"/>
  </p:normalViewPr>
  <p:slideViewPr>
    <p:cSldViewPr showGuides="1">
      <p:cViewPr>
        <p:scale>
          <a:sx n="106" d="100"/>
          <a:sy n="106" d="100"/>
        </p:scale>
        <p:origin x="40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6516"/>
    </p:cViewPr>
  </p:sorterViewPr>
  <p:notesViewPr>
    <p:cSldViewPr showGuides="1">
      <p:cViewPr varScale="1">
        <p:scale>
          <a:sx n="47" d="100"/>
          <a:sy n="47" d="100"/>
        </p:scale>
        <p:origin x="2922" y="96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789580" y="524169"/>
            <a:ext cx="2856154" cy="312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9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60385" y="9550530"/>
            <a:ext cx="321276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900" dirty="0"/>
              <a:t>KIT – University of the State of Baden-Wuerttemberg and </a:t>
            </a:r>
            <a:br>
              <a:rPr lang="en-US" sz="900" dirty="0"/>
            </a:br>
            <a:r>
              <a:rPr lang="en-US" sz="900" dirty="0"/>
              <a:t>National Laboratory of the Helmholtz Association</a:t>
            </a:r>
          </a:p>
        </p:txBody>
      </p:sp>
      <p:pic>
        <p:nvPicPr>
          <p:cNvPr id="9223" name="Picture 11" descr="KIT-Logo-rgb_d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8602" y="211446"/>
            <a:ext cx="1043532" cy="520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95935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C03E97-AAEA-4E00-910B-DD6BF401076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5DC09-0C45-4886-9C1B-DE356AC92776}" type="datetimeFigureOut">
              <a:rPr lang="en-US" smtClean="0"/>
              <a:t>21-Feb-19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1303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0442"/>
            <a:ext cx="9144000" cy="2754760"/>
          </a:xfrm>
          <a:prstGeom prst="rect">
            <a:avLst/>
          </a:prstGeom>
        </p:spPr>
      </p:pic>
      <p:pic>
        <p:nvPicPr>
          <p:cNvPr id="20" name="Picture 9" descr="II_rahmen_neu_titel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14"/>
          <p:cNvSpPr txBox="1">
            <a:spLocks noChangeArrowheads="1"/>
          </p:cNvSpPr>
          <p:nvPr userDrawn="1"/>
        </p:nvSpPr>
        <p:spPr bwMode="auto">
          <a:xfrm>
            <a:off x="396875" y="6525344"/>
            <a:ext cx="3670300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de-DE" sz="800" dirty="0" smtClean="0"/>
              <a:t>KIT –  The Research University in the Helmholtz Association</a:t>
            </a:r>
            <a:r>
              <a:rPr lang="de-DE" altLang="de-DE" sz="800" smtClean="0"/>
              <a:t> </a:t>
            </a:r>
            <a:endParaRPr lang="en-US" altLang="de-DE" sz="800" dirty="0"/>
          </a:p>
        </p:txBody>
      </p:sp>
      <p:sp>
        <p:nvSpPr>
          <p:cNvPr id="22" name="Text Box 21"/>
          <p:cNvSpPr txBox="1">
            <a:spLocks noChangeArrowheads="1"/>
          </p:cNvSpPr>
          <p:nvPr userDrawn="1"/>
        </p:nvSpPr>
        <p:spPr bwMode="auto">
          <a:xfrm>
            <a:off x="385763" y="3366344"/>
            <a:ext cx="5698405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>
              <a:defRPr/>
            </a:pPr>
            <a:r>
              <a:rPr lang="de-DE" sz="1000" dirty="0" smtClean="0">
                <a:solidFill>
                  <a:schemeClr val="bg1"/>
                </a:solidFill>
              </a:rPr>
              <a:t>Institute </a:t>
            </a:r>
            <a:r>
              <a:rPr lang="de-DE" sz="1000" dirty="0" err="1" smtClean="0">
                <a:solidFill>
                  <a:schemeClr val="bg1"/>
                </a:solidFill>
              </a:rPr>
              <a:t>for</a:t>
            </a:r>
            <a:r>
              <a:rPr lang="de-DE" sz="1000" dirty="0" smtClean="0">
                <a:solidFill>
                  <a:schemeClr val="bg1"/>
                </a:solidFill>
              </a:rPr>
              <a:t> </a:t>
            </a:r>
            <a:r>
              <a:rPr lang="de-DE" sz="1000" dirty="0" err="1" smtClean="0">
                <a:solidFill>
                  <a:schemeClr val="bg1"/>
                </a:solidFill>
              </a:rPr>
              <a:t>Anthropomatics</a:t>
            </a:r>
            <a:r>
              <a:rPr lang="de-DE" sz="1000" dirty="0" smtClean="0">
                <a:solidFill>
                  <a:schemeClr val="bg1"/>
                </a:solidFill>
              </a:rPr>
              <a:t> </a:t>
            </a:r>
            <a:r>
              <a:rPr lang="de-DE" sz="1000" dirty="0" err="1" smtClean="0">
                <a:solidFill>
                  <a:schemeClr val="bg1"/>
                </a:solidFill>
              </a:rPr>
              <a:t>and</a:t>
            </a:r>
            <a:r>
              <a:rPr lang="de-DE" sz="1000" dirty="0" smtClean="0">
                <a:solidFill>
                  <a:schemeClr val="bg1"/>
                </a:solidFill>
              </a:rPr>
              <a:t> </a:t>
            </a:r>
            <a:r>
              <a:rPr lang="de-DE" sz="1000" dirty="0" err="1" smtClean="0">
                <a:solidFill>
                  <a:schemeClr val="bg1"/>
                </a:solidFill>
              </a:rPr>
              <a:t>Robotics</a:t>
            </a:r>
            <a:r>
              <a:rPr lang="de-DE" sz="1000" baseline="0" dirty="0" smtClean="0">
                <a:solidFill>
                  <a:schemeClr val="bg1"/>
                </a:solidFill>
              </a:rPr>
              <a:t> (IAR), High Performance </a:t>
            </a:r>
            <a:r>
              <a:rPr lang="de-DE" sz="1000" baseline="0" dirty="0" err="1" smtClean="0">
                <a:solidFill>
                  <a:schemeClr val="bg1"/>
                </a:solidFill>
              </a:rPr>
              <a:t>Humanoid</a:t>
            </a:r>
            <a:r>
              <a:rPr lang="de-DE" sz="1000" baseline="0" dirty="0" smtClean="0">
                <a:solidFill>
                  <a:schemeClr val="bg1"/>
                </a:solidFill>
              </a:rPr>
              <a:t> Technologies (H</a:t>
            </a:r>
            <a:r>
              <a:rPr lang="de-DE" sz="1000" baseline="30000" dirty="0" smtClean="0">
                <a:solidFill>
                  <a:schemeClr val="bg1"/>
                </a:solidFill>
              </a:rPr>
              <a:t>2</a:t>
            </a:r>
            <a:r>
              <a:rPr lang="de-DE" sz="1000" baseline="0" dirty="0" smtClean="0">
                <a:solidFill>
                  <a:schemeClr val="bg1"/>
                </a:solidFill>
              </a:rPr>
              <a:t>T)</a:t>
            </a:r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 userDrawn="1"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r">
              <a:defRPr/>
            </a:pPr>
            <a:r>
              <a:rPr lang="de-DE" sz="1600" b="1" dirty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25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316" y="6354000"/>
            <a:ext cx="504000" cy="504000"/>
          </a:xfrm>
          <a:prstGeom prst="rect">
            <a:avLst/>
          </a:prstGeom>
        </p:spPr>
      </p:pic>
      <p:pic>
        <p:nvPicPr>
          <p:cNvPr id="26" name="Grafik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4" y="245974"/>
            <a:ext cx="1471567" cy="835114"/>
          </a:xfrm>
          <a:prstGeom prst="rect">
            <a:avLst/>
          </a:prstGeom>
        </p:spPr>
      </p:pic>
      <p:pic>
        <p:nvPicPr>
          <p:cNvPr id="11" name="Picture 10" descr="KITlogo_4c_frutiger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5763" y="333375"/>
            <a:ext cx="1620000" cy="740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1037" name="Picture 9" descr="KITlogo_4c_frutiger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667625" y="341313"/>
            <a:ext cx="10842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C:\1. Tamims Data\H2T\Logos\Tina\Logo H2T\Logo H2T\Logo Specials\Special size\H2T_color_special_long_transparent.png"/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07"/>
          <a:stretch/>
        </p:blipFill>
        <p:spPr bwMode="auto">
          <a:xfrm>
            <a:off x="7787611" y="6369453"/>
            <a:ext cx="970990" cy="47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2"/>
          <p:cNvSpPr txBox="1">
            <a:spLocks noChangeArrowheads="1"/>
          </p:cNvSpPr>
          <p:nvPr userDrawn="1"/>
        </p:nvSpPr>
        <p:spPr>
          <a:xfrm>
            <a:off x="1507350" y="6453336"/>
            <a:ext cx="6129300" cy="360363"/>
          </a:xfrm>
          <a:prstGeom prst="rect">
            <a:avLst/>
          </a:prstGeom>
          <a:ln/>
        </p:spPr>
        <p:txBody>
          <a:bodyPr/>
          <a:lstStyle>
            <a:lvl1pPr>
              <a:defRPr sz="900">
                <a:latin typeface="Calibri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endParaRPr kumimoji="0" lang="en-US" sz="9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1" name="Rectangle 11"/>
          <p:cNvSpPr>
            <a:spLocks noChangeArrowheads="1"/>
          </p:cNvSpPr>
          <p:nvPr userDrawn="1"/>
        </p:nvSpPr>
        <p:spPr bwMode="auto">
          <a:xfrm>
            <a:off x="545216" y="6485814"/>
            <a:ext cx="8636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de-DE" altLang="de-DE" sz="900" dirty="0" smtClean="0"/>
              <a:t>06/02/2019</a:t>
            </a:r>
            <a:endParaRPr lang="de-DE" altLang="de-DE" sz="900" dirty="0"/>
          </a:p>
        </p:txBody>
      </p:sp>
      <p:sp>
        <p:nvSpPr>
          <p:cNvPr id="12" name="Text Box 11"/>
          <p:cNvSpPr txBox="1">
            <a:spLocks noChangeArrowheads="1"/>
          </p:cNvSpPr>
          <p:nvPr userDrawn="1"/>
        </p:nvSpPr>
        <p:spPr bwMode="auto">
          <a:xfrm>
            <a:off x="250825" y="6485814"/>
            <a:ext cx="3254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50000"/>
              </a:spcBef>
              <a:defRPr/>
            </a:pPr>
            <a:fld id="{A2177219-4D79-4D82-A800-567BDD8316C6}" type="slidenum">
              <a:rPr lang="de-DE" sz="900" b="1">
                <a:latin typeface="Arial" charset="0"/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de-DE" sz="900" b="1" dirty="0"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20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>
          <a:solidFill>
            <a:schemeClr val="tx1"/>
          </a:solidFill>
          <a:latin typeface="Calibri" pitchFamily="34" charset="0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8"/>
        </a:buBlip>
        <a:defRPr sz="1600">
          <a:solidFill>
            <a:schemeClr val="tx1"/>
          </a:solidFill>
          <a:latin typeface="Calibri" pitchFamily="34" charset="0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8"/>
        </a:buBlip>
        <a:defRPr sz="1600">
          <a:solidFill>
            <a:schemeClr val="tx1"/>
          </a:solidFill>
          <a:latin typeface="Calibri" pitchFamily="34" charset="0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8"/>
        </a:buBlip>
        <a:defRPr sz="16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9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ChangeArrowheads="1"/>
          </p:cNvSpPr>
          <p:nvPr/>
        </p:nvSpPr>
        <p:spPr bwMode="auto">
          <a:xfrm>
            <a:off x="398871" y="1268760"/>
            <a:ext cx="8389937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lnSpc>
                <a:spcPct val="90000"/>
              </a:lnSpc>
            </a:pPr>
            <a:r>
              <a:rPr lang="en-US" sz="2800" b="1" dirty="0" smtClean="0"/>
              <a:t>Mechanisms and Sensors for Robotic Fingers</a:t>
            </a:r>
            <a:endParaRPr lang="en-US" sz="2800" dirty="0" smtClean="0"/>
          </a:p>
        </p:txBody>
      </p:sp>
      <p:sp>
        <p:nvSpPr>
          <p:cNvPr id="30725" name="Rectangle 3"/>
          <p:cNvSpPr>
            <a:spLocks noChangeArrowheads="1"/>
          </p:cNvSpPr>
          <p:nvPr/>
        </p:nvSpPr>
        <p:spPr bwMode="auto">
          <a:xfrm>
            <a:off x="396875" y="2349500"/>
            <a:ext cx="8370888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1600" b="1" u="sng" dirty="0" smtClean="0">
                <a:solidFill>
                  <a:srgbClr val="000000"/>
                </a:solidFill>
              </a:rPr>
              <a:t>Shant </a:t>
            </a:r>
            <a:r>
              <a:rPr lang="en-US" sz="1600" b="1" u="sng" dirty="0" err="1" smtClean="0">
                <a:solidFill>
                  <a:srgbClr val="000000"/>
                </a:solidFill>
              </a:rPr>
              <a:t>Gananian</a:t>
            </a:r>
            <a:r>
              <a:rPr lang="en-US" sz="1600" b="1" dirty="0" smtClean="0">
                <a:solidFill>
                  <a:srgbClr val="000000"/>
                </a:solidFill>
              </a:rPr>
              <a:t>, Pascal Weiner and Tamim Asfour</a:t>
            </a:r>
          </a:p>
          <a:p>
            <a:endParaRPr lang="en-US" sz="1200" dirty="0" smtClean="0">
              <a:solidFill>
                <a:srgbClr val="000000"/>
              </a:solidFill>
            </a:endParaRPr>
          </a:p>
          <a:p>
            <a:r>
              <a:rPr lang="en-US" sz="1200" dirty="0" smtClean="0">
                <a:solidFill>
                  <a:srgbClr val="000000"/>
                </a:solidFill>
              </a:rPr>
              <a:t>Seminar: Humanoide </a:t>
            </a:r>
            <a:r>
              <a:rPr lang="en-US" sz="1200" dirty="0" err="1" smtClean="0">
                <a:solidFill>
                  <a:srgbClr val="000000"/>
                </a:solidFill>
              </a:rPr>
              <a:t>Roboter</a:t>
            </a:r>
            <a:r>
              <a:rPr lang="en-US" sz="1200" dirty="0" smtClean="0">
                <a:solidFill>
                  <a:srgbClr val="000000"/>
                </a:solidFill>
              </a:rPr>
              <a:t>, WS 2018/19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82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Transmission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967358"/>
            <a:ext cx="6483894" cy="53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5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Proprioceptive Sensors</a:t>
            </a:r>
          </a:p>
          <a:p>
            <a:pPr lvl="1"/>
            <a:r>
              <a:rPr lang="en-GB" dirty="0" smtClean="0">
                <a:latin typeface="+mn-lt"/>
              </a:rPr>
              <a:t>Measures </a:t>
            </a:r>
            <a:r>
              <a:rPr lang="en-GB" dirty="0">
                <a:latin typeface="+mn-lt"/>
              </a:rPr>
              <a:t>physical information related to the </a:t>
            </a:r>
            <a:r>
              <a:rPr lang="en-GB" b="1" dirty="0">
                <a:latin typeface="+mn-lt"/>
              </a:rPr>
              <a:t>state</a:t>
            </a:r>
            <a:r>
              <a:rPr lang="en-GB" dirty="0">
                <a:latin typeface="+mn-lt"/>
              </a:rPr>
              <a:t> of </a:t>
            </a:r>
            <a:r>
              <a:rPr lang="en-GB" dirty="0" smtClean="0">
                <a:latin typeface="+mn-lt"/>
              </a:rPr>
              <a:t>the device </a:t>
            </a:r>
            <a:r>
              <a:rPr lang="en-GB" dirty="0">
                <a:latin typeface="+mn-lt"/>
              </a:rPr>
              <a:t>itself (e.g., position, velocity, and so on</a:t>
            </a:r>
            <a:r>
              <a:rPr lang="en-GB" dirty="0" smtClean="0">
                <a:latin typeface="+mn-lt"/>
              </a:rPr>
              <a:t>)</a:t>
            </a:r>
          </a:p>
          <a:p>
            <a:pPr lvl="1"/>
            <a:endParaRPr lang="en-US" dirty="0" smtClean="0">
              <a:latin typeface="+mn-lt"/>
            </a:endParaRPr>
          </a:p>
          <a:p>
            <a:r>
              <a:rPr lang="en-US" b="1" dirty="0" err="1" smtClean="0">
                <a:latin typeface="+mn-lt"/>
              </a:rPr>
              <a:t>Exteroceptive</a:t>
            </a:r>
            <a:r>
              <a:rPr lang="en-US" b="1" dirty="0" smtClean="0">
                <a:latin typeface="+mn-lt"/>
              </a:rPr>
              <a:t> Sensors</a:t>
            </a:r>
          </a:p>
          <a:p>
            <a:pPr lvl="1"/>
            <a:r>
              <a:rPr lang="de-DE" dirty="0" err="1">
                <a:latin typeface="+mn-lt"/>
              </a:rPr>
              <a:t>Measures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the</a:t>
            </a:r>
            <a:r>
              <a:rPr lang="de-DE" dirty="0">
                <a:latin typeface="+mn-lt"/>
              </a:rPr>
              <a:t> </a:t>
            </a:r>
            <a:r>
              <a:rPr lang="en-GB" dirty="0">
                <a:latin typeface="+mn-lt"/>
              </a:rPr>
              <a:t>data related to the </a:t>
            </a:r>
            <a:r>
              <a:rPr lang="en-GB" b="1" dirty="0">
                <a:latin typeface="+mn-lt"/>
              </a:rPr>
              <a:t>interaction</a:t>
            </a:r>
            <a:r>
              <a:rPr lang="en-GB" dirty="0">
                <a:latin typeface="+mn-lt"/>
              </a:rPr>
              <a:t> with objects/environment (e.g., applied forces/torques, friction, shape, and so on</a:t>
            </a:r>
            <a:r>
              <a:rPr lang="en-GB" dirty="0" smtClean="0">
                <a:latin typeface="+mn-lt"/>
              </a:rPr>
              <a:t>)</a:t>
            </a:r>
          </a:p>
          <a:p>
            <a:pPr lvl="1"/>
            <a:endParaRPr lang="en-US" dirty="0" smtClean="0">
              <a:latin typeface="+mn-lt"/>
            </a:endParaRPr>
          </a:p>
          <a:p>
            <a:r>
              <a:rPr lang="de-DE" b="1" dirty="0" err="1" smtClean="0">
                <a:latin typeface="+mn-lt"/>
              </a:rPr>
              <a:t>Tactile</a:t>
            </a:r>
            <a:r>
              <a:rPr lang="de-DE" b="1" dirty="0" smtClean="0">
                <a:latin typeface="+mn-lt"/>
              </a:rPr>
              <a:t> Sensors</a:t>
            </a:r>
          </a:p>
          <a:p>
            <a:pPr lvl="1"/>
            <a:r>
              <a:rPr lang="en-GB" dirty="0">
                <a:latin typeface="+mn-lt"/>
              </a:rPr>
              <a:t>It provides information about forces of interaction and surface properties at </a:t>
            </a:r>
            <a:r>
              <a:rPr lang="en-GB" b="1" dirty="0">
                <a:latin typeface="+mn-lt"/>
              </a:rPr>
              <a:t>points of contact </a:t>
            </a:r>
            <a:r>
              <a:rPr lang="en-GB" dirty="0">
                <a:latin typeface="+mn-lt"/>
              </a:rPr>
              <a:t>between the robot fingers and the objects</a:t>
            </a:r>
            <a:r>
              <a:rPr lang="en-GB" dirty="0" smtClean="0">
                <a:latin typeface="+mn-lt"/>
              </a:rPr>
              <a:t>.</a:t>
            </a:r>
          </a:p>
          <a:p>
            <a:pPr lvl="1"/>
            <a:r>
              <a:rPr lang="en-GB" dirty="0">
                <a:latin typeface="+mn-lt"/>
              </a:rPr>
              <a:t>T</a:t>
            </a:r>
            <a:r>
              <a:rPr lang="en-GB" dirty="0" smtClean="0">
                <a:latin typeface="+mn-lt"/>
              </a:rPr>
              <a:t>he </a:t>
            </a:r>
            <a:r>
              <a:rPr lang="en-GB" dirty="0">
                <a:latin typeface="+mn-lt"/>
              </a:rPr>
              <a:t>types of information that may be </a:t>
            </a:r>
            <a:r>
              <a:rPr lang="en-GB" dirty="0" smtClean="0">
                <a:latin typeface="+mn-lt"/>
              </a:rPr>
              <a:t>obtained from </a:t>
            </a:r>
            <a:r>
              <a:rPr lang="en-GB" dirty="0">
                <a:latin typeface="+mn-lt"/>
              </a:rPr>
              <a:t>a tactile sensor are</a:t>
            </a:r>
            <a:r>
              <a:rPr lang="en-GB" dirty="0" smtClean="0">
                <a:latin typeface="+mn-lt"/>
              </a:rPr>
              <a:t>: Contact, force, simple geometrical information, main geometrical features of the object, mechanical properties and slip condition</a:t>
            </a:r>
            <a:endParaRPr lang="en-US" dirty="0" smtClean="0">
              <a:latin typeface="+mn-lt"/>
            </a:endParaRPr>
          </a:p>
          <a:p>
            <a:pPr marL="476250" lvl="1" indent="0">
              <a:buNone/>
            </a:pPr>
            <a:endParaRPr lang="en-GB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710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 and Manufacturing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Traditional </a:t>
            </a:r>
            <a:r>
              <a:rPr lang="en-GB" dirty="0"/>
              <a:t>machinery techniques is a rather long and expensive </a:t>
            </a:r>
            <a:r>
              <a:rPr lang="en-GB" dirty="0" smtClean="0"/>
              <a:t>process</a:t>
            </a:r>
          </a:p>
          <a:p>
            <a:r>
              <a:rPr lang="en-GB" dirty="0" smtClean="0"/>
              <a:t>Rapid </a:t>
            </a:r>
            <a:r>
              <a:rPr lang="en-GB" dirty="0"/>
              <a:t>prototyping techniques provides several </a:t>
            </a:r>
            <a:r>
              <a:rPr lang="en-GB" dirty="0" smtClean="0"/>
              <a:t>advantages</a:t>
            </a:r>
          </a:p>
          <a:p>
            <a:pPr lvl="1"/>
            <a:r>
              <a:rPr lang="en-GB" dirty="0" smtClean="0"/>
              <a:t>The </a:t>
            </a:r>
            <a:r>
              <a:rPr lang="en-GB" dirty="0"/>
              <a:t>chance to develop parts with complex </a:t>
            </a:r>
            <a:r>
              <a:rPr lang="en-GB" dirty="0" smtClean="0"/>
              <a:t>geometry</a:t>
            </a:r>
            <a:endParaRPr lang="en-US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marL="476250" lvl="1" indent="0">
              <a:buNone/>
            </a:pPr>
            <a:endParaRPr lang="en-GB" dirty="0"/>
          </a:p>
          <a:p>
            <a:pPr marL="114300" lvl="1" indent="0">
              <a:buNone/>
              <a:tabLst>
                <a:tab pos="114300" algn="l"/>
              </a:tabLst>
            </a:pPr>
            <a:endParaRPr lang="en-GB" sz="1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88" y="2662375"/>
            <a:ext cx="2790182" cy="2521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679" y="2651047"/>
            <a:ext cx="2319756" cy="2473676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56" y="2613709"/>
            <a:ext cx="2470457" cy="24903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78256" y="5336954"/>
            <a:ext cx="2470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polymer-based </a:t>
            </a:r>
            <a:r>
              <a:rPr lang="en-GB" dirty="0" smtClean="0"/>
              <a:t>Shape Deposition Manufacturing (SDM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07904" y="5321440"/>
            <a:ext cx="2319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1" indent="0" algn="ctr">
              <a:buNone/>
              <a:tabLst>
                <a:tab pos="114300" algn="l"/>
              </a:tabLst>
            </a:pPr>
            <a:r>
              <a:rPr lang="en-GB" dirty="0" smtClean="0"/>
              <a:t>high-strength, nickel-coated thermoplastic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42989" y="5336954"/>
            <a:ext cx="279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Selective Laser Sintering (SLS</a:t>
            </a:r>
            <a:r>
              <a:rPr lang="en-GB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524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Trends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Development </a:t>
            </a:r>
            <a:r>
              <a:rPr lang="en-US" dirty="0"/>
              <a:t>of artificial skins with denser spatial resolution and a multitude of sensor modalities</a:t>
            </a:r>
            <a:r>
              <a:rPr lang="en-US" dirty="0" smtClean="0"/>
              <a:t>.</a:t>
            </a:r>
          </a:p>
          <a:p>
            <a:r>
              <a:rPr lang="en-US" dirty="0"/>
              <a:t>Using soft and compliant materials like when the hand is used to interact with humans</a:t>
            </a:r>
            <a:endParaRPr lang="en-GB" dirty="0"/>
          </a:p>
          <a:p>
            <a:endParaRPr lang="en-GB" dirty="0"/>
          </a:p>
          <a:p>
            <a:pPr marL="476250" lvl="1" indent="0">
              <a:buNone/>
            </a:pPr>
            <a:endParaRPr lang="en-GB" dirty="0" smtClean="0">
              <a:latin typeface="+mn-lt"/>
            </a:endParaRPr>
          </a:p>
          <a:p>
            <a:pPr marL="933450" lvl="2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489684"/>
            <a:ext cx="3613269" cy="27206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5576" y="5387312"/>
            <a:ext cx="3613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Robotic </a:t>
            </a:r>
            <a:r>
              <a:rPr lang="en-GB" dirty="0"/>
              <a:t>finger with both high and low friction surfaces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916" y="2489684"/>
            <a:ext cx="2110678" cy="27625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13296" y="5387312"/>
            <a:ext cx="2213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Bio-inspired </a:t>
            </a:r>
            <a:r>
              <a:rPr lang="en-GB" dirty="0"/>
              <a:t>sensor </a:t>
            </a:r>
            <a:r>
              <a:rPr lang="en-GB" dirty="0" smtClean="0"/>
              <a:t>skin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7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Future Trends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Sensors </a:t>
            </a:r>
            <a:r>
              <a:rPr lang="en-US" dirty="0">
                <a:latin typeface="+mn-lt"/>
              </a:rPr>
              <a:t>employed in smartphones will be employed by the artificial hands driving costs down and increasing reliability</a:t>
            </a:r>
            <a:endParaRPr lang="en-GB" dirty="0" smtClean="0">
              <a:latin typeface="+mn-lt"/>
            </a:endParaRPr>
          </a:p>
          <a:p>
            <a:r>
              <a:rPr lang="en-US" dirty="0" err="1">
                <a:latin typeface="+mn-lt"/>
              </a:rPr>
              <a:t>Biohybrid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robotics</a:t>
            </a:r>
          </a:p>
          <a:p>
            <a:r>
              <a:rPr lang="en-US" dirty="0">
                <a:latin typeface="+mn-lt"/>
              </a:rPr>
              <a:t>Standardization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614" y="2701018"/>
            <a:ext cx="4283597" cy="2413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2220" y="5417232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Integrating </a:t>
            </a:r>
            <a:r>
              <a:rPr lang="en-GB" dirty="0"/>
              <a:t>living muscle tissue into robots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8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>
              <a:latin typeface="+mn-lt"/>
            </a:endParaRPr>
          </a:p>
          <a:p>
            <a:pPr marL="0" indent="0">
              <a:buNone/>
            </a:pPr>
            <a:endParaRPr lang="de-DE" dirty="0" smtClean="0"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de-DE" sz="2800" dirty="0" smtClean="0">
                <a:latin typeface="+mn-lt"/>
              </a:rPr>
              <a:t>The human </a:t>
            </a:r>
            <a:r>
              <a:rPr lang="de-DE" sz="2800" dirty="0" err="1" smtClean="0">
                <a:latin typeface="+mn-lt"/>
              </a:rPr>
              <a:t>hand</a:t>
            </a:r>
            <a:r>
              <a:rPr lang="de-DE" sz="2800" dirty="0" smtClean="0">
                <a:latin typeface="+mn-lt"/>
              </a:rPr>
              <a:t> </a:t>
            </a:r>
            <a:r>
              <a:rPr lang="de-DE" sz="2800" dirty="0" err="1" smtClean="0">
                <a:latin typeface="+mn-lt"/>
              </a:rPr>
              <a:t>as</a:t>
            </a:r>
            <a:r>
              <a:rPr lang="de-DE" sz="2800" dirty="0" smtClean="0">
                <a:latin typeface="+mn-lt"/>
              </a:rPr>
              <a:t> an </a:t>
            </a:r>
            <a:r>
              <a:rPr lang="de-DE" sz="2800" dirty="0" err="1" smtClean="0">
                <a:latin typeface="+mn-lt"/>
              </a:rPr>
              <a:t>inspiration</a:t>
            </a:r>
            <a:endParaRPr lang="de-DE" sz="2800" dirty="0" smtClean="0"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de-DE" sz="2800" dirty="0" smtClean="0">
                <a:latin typeface="+mn-lt"/>
              </a:rPr>
              <a:t>The </a:t>
            </a:r>
            <a:r>
              <a:rPr lang="de-DE" sz="2800" dirty="0" err="1" smtClean="0">
                <a:latin typeface="+mn-lt"/>
              </a:rPr>
              <a:t>crucial</a:t>
            </a:r>
            <a:r>
              <a:rPr lang="de-DE" sz="2800" dirty="0" smtClean="0">
                <a:latin typeface="+mn-lt"/>
              </a:rPr>
              <a:t> </a:t>
            </a:r>
            <a:r>
              <a:rPr lang="de-DE" sz="2800" dirty="0" err="1" smtClean="0">
                <a:latin typeface="+mn-lt"/>
              </a:rPr>
              <a:t>role</a:t>
            </a:r>
            <a:r>
              <a:rPr lang="de-DE" sz="2800" dirty="0" smtClean="0">
                <a:latin typeface="+mn-lt"/>
              </a:rPr>
              <a:t> </a:t>
            </a:r>
            <a:r>
              <a:rPr lang="de-DE" sz="2800" dirty="0" err="1" smtClean="0">
                <a:latin typeface="+mn-lt"/>
              </a:rPr>
              <a:t>of</a:t>
            </a:r>
            <a:r>
              <a:rPr lang="de-DE" sz="2800" dirty="0" smtClean="0">
                <a:latin typeface="+mn-lt"/>
              </a:rPr>
              <a:t> </a:t>
            </a:r>
            <a:r>
              <a:rPr lang="de-DE" sz="2800" dirty="0" err="1" smtClean="0">
                <a:latin typeface="+mn-lt"/>
              </a:rPr>
              <a:t>robot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 smtClean="0">
                <a:latin typeface="+mn-lt"/>
              </a:rPr>
              <a:t>fingers</a:t>
            </a:r>
            <a:endParaRPr lang="de-DE" sz="2800" dirty="0" smtClean="0"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de-DE" sz="2800" dirty="0" smtClean="0">
                <a:latin typeface="+mn-lt"/>
              </a:rPr>
              <a:t>Key </a:t>
            </a:r>
            <a:r>
              <a:rPr lang="de-DE" sz="2800" dirty="0" err="1" smtClean="0">
                <a:latin typeface="+mn-lt"/>
              </a:rPr>
              <a:t>Issues</a:t>
            </a:r>
            <a:r>
              <a:rPr lang="de-DE" sz="2800" dirty="0" smtClean="0">
                <a:latin typeface="+mn-lt"/>
              </a:rPr>
              <a:t> in </a:t>
            </a:r>
            <a:r>
              <a:rPr lang="de-DE" sz="2800" dirty="0" err="1" smtClean="0">
                <a:latin typeface="+mn-lt"/>
              </a:rPr>
              <a:t>choosing</a:t>
            </a:r>
            <a:r>
              <a:rPr lang="de-DE" sz="2800" dirty="0" smtClean="0">
                <a:latin typeface="+mn-lt"/>
              </a:rPr>
              <a:t> </a:t>
            </a:r>
            <a:r>
              <a:rPr lang="de-DE" sz="2800" dirty="0" err="1" smtClean="0">
                <a:latin typeface="+mn-lt"/>
              </a:rPr>
              <a:t>suitable</a:t>
            </a:r>
            <a:r>
              <a:rPr lang="de-DE" sz="2800" dirty="0" smtClean="0">
                <a:latin typeface="+mn-lt"/>
              </a:rPr>
              <a:t> </a:t>
            </a:r>
            <a:r>
              <a:rPr lang="de-DE" sz="2800" dirty="0" err="1" smtClean="0">
                <a:latin typeface="+mn-lt"/>
              </a:rPr>
              <a:t>configurations</a:t>
            </a:r>
            <a:endParaRPr lang="de-DE" sz="2800" dirty="0" smtClean="0"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de-DE" sz="2800" dirty="0" err="1" smtClean="0">
                <a:latin typeface="+mn-lt"/>
              </a:rPr>
              <a:t>Standarization</a:t>
            </a:r>
            <a:endParaRPr lang="de-DE" sz="2800" dirty="0" smtClean="0">
              <a:latin typeface="+mn-lt"/>
            </a:endParaRPr>
          </a:p>
          <a:p>
            <a:pPr marL="0" indent="0">
              <a:buNone/>
            </a:pPr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100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smtClean="0">
                <a:latin typeface="+mn-lt"/>
              </a:rPr>
              <a:t>References</a:t>
            </a:r>
            <a:endParaRPr lang="en-US" sz="3600" dirty="0">
              <a:latin typeface="+mn-lt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392112" y="1198563"/>
            <a:ext cx="8356351" cy="4894262"/>
          </a:xfrm>
        </p:spPr>
        <p:txBody>
          <a:bodyPr/>
          <a:lstStyle/>
          <a:p>
            <a:r>
              <a:rPr lang="en-US" sz="1300" dirty="0">
                <a:latin typeface="+mn-lt"/>
              </a:rPr>
              <a:t>1. </a:t>
            </a:r>
            <a:r>
              <a:rPr lang="en-GB" sz="1300" dirty="0" err="1">
                <a:latin typeface="+mn-lt"/>
              </a:rPr>
              <a:t>Saudabayev</a:t>
            </a:r>
            <a:r>
              <a:rPr lang="en-GB" sz="1300" dirty="0">
                <a:latin typeface="+mn-lt"/>
              </a:rPr>
              <a:t>, A. and </a:t>
            </a:r>
            <a:r>
              <a:rPr lang="en-GB" sz="1300" dirty="0" err="1">
                <a:latin typeface="+mn-lt"/>
              </a:rPr>
              <a:t>Varol</a:t>
            </a:r>
            <a:r>
              <a:rPr lang="en-GB" sz="1300" dirty="0">
                <a:latin typeface="+mn-lt"/>
              </a:rPr>
              <a:t>, H.A., 2015. Sensors for robotic hands: A survey of state of the art. IEEE Access, 3, pp.1765-1782</a:t>
            </a:r>
            <a:r>
              <a:rPr lang="en-GB" sz="1300" dirty="0" smtClean="0">
                <a:latin typeface="+mn-lt"/>
              </a:rPr>
              <a:t>.</a:t>
            </a:r>
          </a:p>
          <a:p>
            <a:r>
              <a:rPr lang="en-US" sz="1300" dirty="0" smtClean="0">
                <a:latin typeface="+mn-lt"/>
              </a:rPr>
              <a:t>2. </a:t>
            </a:r>
            <a:r>
              <a:rPr lang="en-GB" sz="1300" dirty="0" err="1">
                <a:latin typeface="+mn-lt"/>
              </a:rPr>
              <a:t>Balasubramanian</a:t>
            </a:r>
            <a:r>
              <a:rPr lang="en-GB" sz="1300" dirty="0">
                <a:latin typeface="+mn-lt"/>
              </a:rPr>
              <a:t>, R. and Santos, V.J. eds., 2014. The human hand as an inspiration for robot hand development (Vol. 95). Springer.</a:t>
            </a:r>
            <a:endParaRPr lang="en-US" sz="1300" dirty="0" smtClean="0">
              <a:latin typeface="+mn-lt"/>
            </a:endParaRPr>
          </a:p>
          <a:p>
            <a:r>
              <a:rPr lang="en-US" sz="1300" dirty="0" smtClean="0">
                <a:latin typeface="+mn-lt"/>
              </a:rPr>
              <a:t>3</a:t>
            </a:r>
            <a:r>
              <a:rPr lang="en-US" sz="1300" dirty="0">
                <a:latin typeface="+mn-lt"/>
              </a:rPr>
              <a:t>. </a:t>
            </a:r>
            <a:r>
              <a:rPr lang="en-US" sz="1300" dirty="0">
                <a:latin typeface="+mn-lt"/>
              </a:rPr>
              <a:t>Daniel R. </a:t>
            </a:r>
            <a:r>
              <a:rPr lang="en-US" sz="1300" dirty="0" err="1">
                <a:latin typeface="+mn-lt"/>
              </a:rPr>
              <a:t>Ramírez</a:t>
            </a:r>
            <a:r>
              <a:rPr lang="en-US" sz="1300" dirty="0">
                <a:latin typeface="+mn-lt"/>
              </a:rPr>
              <a:t> </a:t>
            </a:r>
            <a:r>
              <a:rPr lang="en-US" sz="1300" dirty="0" err="1">
                <a:latin typeface="+mn-lt"/>
              </a:rPr>
              <a:t>Rebollo</a:t>
            </a:r>
            <a:r>
              <a:rPr lang="en-US" sz="1300" dirty="0">
                <a:latin typeface="+mn-lt"/>
              </a:rPr>
              <a:t>, Pedro Ponce &amp; Arturo Molina (2017) From 3 fingers to 5 fingers dexterous hands, Advanced Robotics, 31:19-20, </a:t>
            </a:r>
            <a:r>
              <a:rPr lang="en-US" sz="1300" dirty="0" smtClean="0">
                <a:latin typeface="+mn-lt"/>
              </a:rPr>
              <a:t>1051-1070</a:t>
            </a:r>
          </a:p>
          <a:p>
            <a:r>
              <a:rPr lang="en-US" sz="1300" dirty="0" smtClean="0">
                <a:latin typeface="+mn-lt"/>
              </a:rPr>
              <a:t>4</a:t>
            </a:r>
            <a:r>
              <a:rPr lang="en-US" sz="1300" dirty="0">
                <a:latin typeface="+mn-lt"/>
              </a:rPr>
              <a:t>. </a:t>
            </a:r>
            <a:r>
              <a:rPr lang="en-US" sz="1300" dirty="0">
                <a:latin typeface="+mn-lt"/>
              </a:rPr>
              <a:t>Gama </a:t>
            </a:r>
            <a:r>
              <a:rPr lang="en-US" sz="1300" dirty="0" err="1">
                <a:latin typeface="+mn-lt"/>
              </a:rPr>
              <a:t>Melo</a:t>
            </a:r>
            <a:r>
              <a:rPr lang="en-US" sz="1300" dirty="0">
                <a:latin typeface="+mn-lt"/>
              </a:rPr>
              <a:t>, E.N., Aviles Sanchez, O.F. and Amaya Hurtado, D., 2014. Anthropomorphic robotic hands: a review. </a:t>
            </a:r>
            <a:r>
              <a:rPr lang="en-US" sz="1300" dirty="0" err="1">
                <a:latin typeface="+mn-lt"/>
              </a:rPr>
              <a:t>Ingeniería</a:t>
            </a:r>
            <a:r>
              <a:rPr lang="en-US" sz="1300" dirty="0">
                <a:latin typeface="+mn-lt"/>
              </a:rPr>
              <a:t> y </a:t>
            </a:r>
            <a:r>
              <a:rPr lang="en-US" sz="1300" dirty="0" err="1">
                <a:latin typeface="+mn-lt"/>
              </a:rPr>
              <a:t>Desarrollo</a:t>
            </a:r>
            <a:r>
              <a:rPr lang="en-US" sz="1300" dirty="0">
                <a:latin typeface="+mn-lt"/>
              </a:rPr>
              <a:t>, 32(2), pp.279-313</a:t>
            </a:r>
            <a:r>
              <a:rPr lang="en-US" sz="1300" dirty="0" smtClean="0">
                <a:latin typeface="+mn-lt"/>
              </a:rPr>
              <a:t>.</a:t>
            </a:r>
          </a:p>
          <a:p>
            <a:r>
              <a:rPr lang="en-US" sz="1300" dirty="0" smtClean="0">
                <a:latin typeface="+mn-lt"/>
              </a:rPr>
              <a:t>5</a:t>
            </a:r>
            <a:r>
              <a:rPr lang="en-US" sz="1300" dirty="0">
                <a:latin typeface="+mn-lt"/>
              </a:rPr>
              <a:t>. </a:t>
            </a:r>
            <a:r>
              <a:rPr lang="en-GB" sz="1300" dirty="0" err="1">
                <a:latin typeface="+mn-lt"/>
              </a:rPr>
              <a:t>Bos</a:t>
            </a:r>
            <a:r>
              <a:rPr lang="en-GB" sz="1300" dirty="0">
                <a:latin typeface="+mn-lt"/>
              </a:rPr>
              <a:t>, H.D. and </a:t>
            </a:r>
            <a:r>
              <a:rPr lang="en-GB" sz="1300" dirty="0" err="1">
                <a:latin typeface="+mn-lt"/>
              </a:rPr>
              <a:t>Wassink</a:t>
            </a:r>
            <a:r>
              <a:rPr lang="en-GB" sz="1300" dirty="0">
                <a:latin typeface="+mn-lt"/>
              </a:rPr>
              <a:t>, M., 2010. Evolution of robotic hand. University of </a:t>
            </a:r>
            <a:r>
              <a:rPr lang="en-GB" sz="1300" dirty="0" err="1">
                <a:latin typeface="+mn-lt"/>
              </a:rPr>
              <a:t>Twente</a:t>
            </a:r>
            <a:r>
              <a:rPr lang="en-GB" sz="1300" dirty="0">
                <a:latin typeface="+mn-lt"/>
              </a:rPr>
              <a:t>.</a:t>
            </a:r>
            <a:endParaRPr lang="en-US" sz="1300" dirty="0" smtClean="0">
              <a:latin typeface="+mn-lt"/>
            </a:endParaRPr>
          </a:p>
          <a:p>
            <a:r>
              <a:rPr lang="en-US" sz="1300" dirty="0">
                <a:latin typeface="+mn-lt"/>
              </a:rPr>
              <a:t>6. </a:t>
            </a:r>
            <a:r>
              <a:rPr lang="en-GB" sz="1300" dirty="0">
                <a:latin typeface="+mn-lt"/>
              </a:rPr>
              <a:t>Alba, D., Armada, M. and </a:t>
            </a:r>
            <a:r>
              <a:rPr lang="en-GB" sz="1300" dirty="0" err="1">
                <a:latin typeface="+mn-lt"/>
              </a:rPr>
              <a:t>Ponticelli</a:t>
            </a:r>
            <a:r>
              <a:rPr lang="en-GB" sz="1300" dirty="0">
                <a:latin typeface="+mn-lt"/>
              </a:rPr>
              <a:t>, R., 2005. An introductory revision to humanoid robot hands. In Climbing and walking robots (pp. 701-712). Springer, Berlin, Heidelberg</a:t>
            </a:r>
            <a:r>
              <a:rPr lang="en-GB" sz="1300" dirty="0" smtClean="0">
                <a:latin typeface="+mn-lt"/>
              </a:rPr>
              <a:t>.</a:t>
            </a:r>
          </a:p>
          <a:p>
            <a:r>
              <a:rPr lang="en-US" sz="1300" dirty="0" smtClean="0">
                <a:latin typeface="+mn-lt"/>
              </a:rPr>
              <a:t>7</a:t>
            </a:r>
            <a:r>
              <a:rPr lang="en-US" sz="1300" dirty="0">
                <a:latin typeface="+mn-lt"/>
              </a:rPr>
              <a:t>. </a:t>
            </a:r>
            <a:r>
              <a:rPr lang="en-GB" sz="1300" dirty="0">
                <a:latin typeface="+mn-lt"/>
              </a:rPr>
              <a:t>Belter, J.T., </a:t>
            </a:r>
            <a:r>
              <a:rPr lang="en-GB" sz="1300" dirty="0" err="1">
                <a:latin typeface="+mn-lt"/>
              </a:rPr>
              <a:t>Segil</a:t>
            </a:r>
            <a:r>
              <a:rPr lang="en-GB" sz="1300" dirty="0">
                <a:latin typeface="+mn-lt"/>
              </a:rPr>
              <a:t>, J.L., Dollar, A.M. and Weir, R.F., 2013. Mechanical design and performance specifications of anthropomorphic prosthetic hands: a review. Journal of Rehabilitation Research &amp; Development, 50(5), pp.599-618</a:t>
            </a:r>
            <a:r>
              <a:rPr lang="en-GB" sz="1300" dirty="0" smtClean="0">
                <a:latin typeface="+mn-lt"/>
              </a:rPr>
              <a:t>.</a:t>
            </a:r>
          </a:p>
          <a:p>
            <a:r>
              <a:rPr lang="en-US" sz="1300" dirty="0" smtClean="0">
                <a:latin typeface="+mn-lt"/>
              </a:rPr>
              <a:t>8</a:t>
            </a:r>
            <a:r>
              <a:rPr lang="en-US" sz="1300" dirty="0">
                <a:latin typeface="+mn-lt"/>
              </a:rPr>
              <a:t>. </a:t>
            </a:r>
            <a:r>
              <a:rPr lang="en-GB" sz="1300" dirty="0" err="1">
                <a:latin typeface="+mn-lt"/>
              </a:rPr>
              <a:t>Siciliano</a:t>
            </a:r>
            <a:r>
              <a:rPr lang="en-GB" sz="1300" dirty="0">
                <a:latin typeface="+mn-lt"/>
              </a:rPr>
              <a:t>, B. and </a:t>
            </a:r>
            <a:r>
              <a:rPr lang="en-GB" sz="1300" dirty="0" err="1">
                <a:latin typeface="+mn-lt"/>
              </a:rPr>
              <a:t>Khatib</a:t>
            </a:r>
            <a:r>
              <a:rPr lang="en-GB" sz="1300" dirty="0">
                <a:latin typeface="+mn-lt"/>
              </a:rPr>
              <a:t>, O. eds., 2016. Springer handbook of robotics. Springer</a:t>
            </a:r>
            <a:r>
              <a:rPr lang="en-GB" sz="1300" dirty="0" smtClean="0">
                <a:latin typeface="+mn-lt"/>
              </a:rPr>
              <a:t>.</a:t>
            </a:r>
          </a:p>
          <a:p>
            <a:r>
              <a:rPr lang="en-US" sz="1300" dirty="0" smtClean="0">
                <a:latin typeface="+mn-lt"/>
              </a:rPr>
              <a:t>9</a:t>
            </a:r>
            <a:r>
              <a:rPr lang="en-US" sz="1300" dirty="0">
                <a:latin typeface="+mn-lt"/>
              </a:rPr>
              <a:t>. </a:t>
            </a:r>
            <a:r>
              <a:rPr lang="en-GB" sz="1300" dirty="0" err="1">
                <a:latin typeface="+mn-lt"/>
              </a:rPr>
              <a:t>Spiers</a:t>
            </a:r>
            <a:r>
              <a:rPr lang="en-GB" sz="1300" dirty="0">
                <a:latin typeface="+mn-lt"/>
              </a:rPr>
              <a:t>, A.J., </a:t>
            </a:r>
            <a:r>
              <a:rPr lang="en-GB" sz="1300" dirty="0" err="1">
                <a:latin typeface="+mn-lt"/>
              </a:rPr>
              <a:t>Calli</a:t>
            </a:r>
            <a:r>
              <a:rPr lang="en-GB" sz="1300" dirty="0">
                <a:latin typeface="+mn-lt"/>
              </a:rPr>
              <a:t>, B. and Dollar, A.M., 2018. Variable-Friction Finger Surfaces to Enable Within-Hand Manipulation via Gripping and Sliding. IEEE Robotics and Automation Letters, 3(4), pp.4116-4123</a:t>
            </a:r>
            <a:r>
              <a:rPr lang="en-GB" sz="1300" dirty="0" smtClean="0">
                <a:latin typeface="+mn-lt"/>
              </a:rPr>
              <a:t>.</a:t>
            </a:r>
          </a:p>
          <a:p>
            <a:r>
              <a:rPr lang="en-US" sz="1300" dirty="0">
                <a:latin typeface="+mn-lt"/>
              </a:rPr>
              <a:t>10. Morimoto, Y., </a:t>
            </a:r>
            <a:r>
              <a:rPr lang="en-US" sz="1300" dirty="0" err="1">
                <a:latin typeface="+mn-lt"/>
              </a:rPr>
              <a:t>Onoe</a:t>
            </a:r>
            <a:r>
              <a:rPr lang="en-US" sz="1300" dirty="0">
                <a:latin typeface="+mn-lt"/>
              </a:rPr>
              <a:t>, H. and Takeuchi, S., 2018. </a:t>
            </a:r>
            <a:r>
              <a:rPr lang="en-US" sz="1300" dirty="0" err="1">
                <a:latin typeface="+mn-lt"/>
              </a:rPr>
              <a:t>Biohybrid</a:t>
            </a:r>
            <a:r>
              <a:rPr lang="en-US" sz="1300" dirty="0">
                <a:latin typeface="+mn-lt"/>
              </a:rPr>
              <a:t> robot powered by an antagonistic pair of skeletal muscle tissues. Science Robotics, 3(18), p.eaat4440</a:t>
            </a:r>
            <a:r>
              <a:rPr lang="en-US" sz="1300" dirty="0" smtClean="0">
                <a:latin typeface="+mn-lt"/>
              </a:rPr>
              <a:t>.</a:t>
            </a:r>
          </a:p>
          <a:p>
            <a:r>
              <a:rPr lang="de-DE" sz="1300" dirty="0" smtClean="0">
                <a:latin typeface="+mn-lt"/>
              </a:rPr>
              <a:t>11</a:t>
            </a:r>
            <a:r>
              <a:rPr lang="de-DE" sz="1300" dirty="0">
                <a:latin typeface="+mn-lt"/>
              </a:rPr>
              <a:t>. Yin, J., Santos, V.J. </a:t>
            </a:r>
            <a:r>
              <a:rPr lang="de-DE" sz="1300" dirty="0" err="1">
                <a:latin typeface="+mn-lt"/>
              </a:rPr>
              <a:t>and</a:t>
            </a:r>
            <a:r>
              <a:rPr lang="de-DE" sz="1300" dirty="0">
                <a:latin typeface="+mn-lt"/>
              </a:rPr>
              <a:t> Posner, J.D., 2017. </a:t>
            </a:r>
            <a:r>
              <a:rPr lang="de-DE" sz="1300" dirty="0" err="1">
                <a:latin typeface="+mn-lt"/>
              </a:rPr>
              <a:t>Bioinspired</a:t>
            </a:r>
            <a:r>
              <a:rPr lang="de-DE" sz="1300" dirty="0">
                <a:latin typeface="+mn-lt"/>
              </a:rPr>
              <a:t> flexible </a:t>
            </a:r>
            <a:r>
              <a:rPr lang="de-DE" sz="1300" dirty="0" err="1">
                <a:latin typeface="+mn-lt"/>
              </a:rPr>
              <a:t>microfluidic</a:t>
            </a:r>
            <a:r>
              <a:rPr lang="de-DE" sz="1300" dirty="0">
                <a:latin typeface="+mn-lt"/>
              </a:rPr>
              <a:t> </a:t>
            </a:r>
            <a:r>
              <a:rPr lang="de-DE" sz="1300" dirty="0" err="1">
                <a:latin typeface="+mn-lt"/>
              </a:rPr>
              <a:t>shear</a:t>
            </a:r>
            <a:r>
              <a:rPr lang="de-DE" sz="1300" dirty="0">
                <a:latin typeface="+mn-lt"/>
              </a:rPr>
              <a:t> </a:t>
            </a:r>
            <a:r>
              <a:rPr lang="de-DE" sz="1300" dirty="0" err="1">
                <a:latin typeface="+mn-lt"/>
              </a:rPr>
              <a:t>force</a:t>
            </a:r>
            <a:r>
              <a:rPr lang="de-DE" sz="1300" dirty="0">
                <a:latin typeface="+mn-lt"/>
              </a:rPr>
              <a:t> </a:t>
            </a:r>
            <a:r>
              <a:rPr lang="de-DE" sz="1300" dirty="0" err="1">
                <a:latin typeface="+mn-lt"/>
              </a:rPr>
              <a:t>sensor</a:t>
            </a:r>
            <a:r>
              <a:rPr lang="de-DE" sz="1300" dirty="0">
                <a:latin typeface="+mn-lt"/>
              </a:rPr>
              <a:t> </a:t>
            </a:r>
            <a:r>
              <a:rPr lang="de-DE" sz="1300" dirty="0" err="1">
                <a:latin typeface="+mn-lt"/>
              </a:rPr>
              <a:t>skin</a:t>
            </a:r>
            <a:r>
              <a:rPr lang="de-DE" sz="1300" dirty="0">
                <a:latin typeface="+mn-lt"/>
              </a:rPr>
              <a:t>. Sensors </a:t>
            </a:r>
            <a:r>
              <a:rPr lang="de-DE" sz="1300" dirty="0" err="1">
                <a:latin typeface="+mn-lt"/>
              </a:rPr>
              <a:t>and</a:t>
            </a:r>
            <a:r>
              <a:rPr lang="de-DE" sz="1300" dirty="0">
                <a:latin typeface="+mn-lt"/>
              </a:rPr>
              <a:t> </a:t>
            </a:r>
            <a:r>
              <a:rPr lang="de-DE" sz="1300" dirty="0" err="1">
                <a:latin typeface="+mn-lt"/>
              </a:rPr>
              <a:t>Actuators</a:t>
            </a:r>
            <a:r>
              <a:rPr lang="de-DE" sz="1300" dirty="0">
                <a:latin typeface="+mn-lt"/>
              </a:rPr>
              <a:t> A: </a:t>
            </a:r>
            <a:r>
              <a:rPr lang="de-DE" sz="1300" dirty="0" err="1">
                <a:latin typeface="+mn-lt"/>
              </a:rPr>
              <a:t>Physical</a:t>
            </a:r>
            <a:r>
              <a:rPr lang="de-DE" sz="1300" dirty="0">
                <a:latin typeface="+mn-lt"/>
              </a:rPr>
              <a:t>, 264, pp.289-297.</a:t>
            </a:r>
            <a:endParaRPr lang="en-US" sz="1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6974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>
                <a:latin typeface="+mn-lt"/>
              </a:rPr>
              <a:t>Introduction</a:t>
            </a:r>
            <a:endParaRPr lang="de-DE" dirty="0" smtClean="0">
              <a:latin typeface="+mn-lt"/>
            </a:endParaRPr>
          </a:p>
          <a:p>
            <a:r>
              <a:rPr lang="de-DE" dirty="0">
                <a:latin typeface="+mn-lt"/>
              </a:rPr>
              <a:t>Key </a:t>
            </a:r>
            <a:r>
              <a:rPr lang="de-DE" dirty="0" err="1">
                <a:latin typeface="+mn-lt"/>
              </a:rPr>
              <a:t>issues</a:t>
            </a:r>
            <a:endParaRPr lang="de-DE" dirty="0" smtClean="0">
              <a:latin typeface="+mn-lt"/>
            </a:endParaRPr>
          </a:p>
          <a:p>
            <a:pPr lvl="1"/>
            <a:r>
              <a:rPr lang="en-GB" dirty="0" smtClean="0">
                <a:latin typeface="+mn-lt"/>
              </a:rPr>
              <a:t>1. Number </a:t>
            </a:r>
            <a:r>
              <a:rPr lang="en-GB" dirty="0">
                <a:latin typeface="+mn-lt"/>
              </a:rPr>
              <a:t>of </a:t>
            </a:r>
            <a:r>
              <a:rPr lang="en-GB" dirty="0" smtClean="0">
                <a:latin typeface="+mn-lt"/>
              </a:rPr>
              <a:t>Fingers</a:t>
            </a:r>
          </a:p>
          <a:p>
            <a:pPr lvl="1"/>
            <a:r>
              <a:rPr lang="en-GB" dirty="0" smtClean="0">
                <a:latin typeface="+mn-lt"/>
              </a:rPr>
              <a:t>2. </a:t>
            </a:r>
            <a:r>
              <a:rPr lang="en-GB" dirty="0">
                <a:latin typeface="+mn-lt"/>
              </a:rPr>
              <a:t>Shape of the </a:t>
            </a:r>
            <a:r>
              <a:rPr lang="en-GB" dirty="0" smtClean="0">
                <a:latin typeface="+mn-lt"/>
              </a:rPr>
              <a:t>Fingertips</a:t>
            </a:r>
          </a:p>
          <a:p>
            <a:pPr lvl="1"/>
            <a:r>
              <a:rPr lang="en-GB" dirty="0">
                <a:latin typeface="+mn-lt"/>
              </a:rPr>
              <a:t>3. Compliant </a:t>
            </a:r>
            <a:r>
              <a:rPr lang="en-GB" dirty="0" smtClean="0">
                <a:latin typeface="+mn-lt"/>
              </a:rPr>
              <a:t>Joints</a:t>
            </a:r>
          </a:p>
          <a:p>
            <a:pPr lvl="1"/>
            <a:r>
              <a:rPr lang="en-US" dirty="0" smtClean="0">
                <a:latin typeface="+mn-lt"/>
              </a:rPr>
              <a:t>2. Built-in </a:t>
            </a:r>
            <a:r>
              <a:rPr lang="en-US" dirty="0">
                <a:latin typeface="+mn-lt"/>
              </a:rPr>
              <a:t>or Remote </a:t>
            </a:r>
            <a:r>
              <a:rPr lang="en-US" dirty="0" smtClean="0">
                <a:latin typeface="+mn-lt"/>
              </a:rPr>
              <a:t>Actuation</a:t>
            </a:r>
          </a:p>
          <a:p>
            <a:pPr lvl="1"/>
            <a:r>
              <a:rPr lang="de-DE" dirty="0" smtClean="0">
                <a:latin typeface="+mn-lt"/>
              </a:rPr>
              <a:t>3. Transmission</a:t>
            </a:r>
          </a:p>
          <a:p>
            <a:pPr lvl="1"/>
            <a:r>
              <a:rPr lang="de-DE" dirty="0" smtClean="0">
                <a:latin typeface="+mn-lt"/>
              </a:rPr>
              <a:t>4. Sensors</a:t>
            </a:r>
          </a:p>
          <a:p>
            <a:pPr lvl="1"/>
            <a:r>
              <a:rPr lang="en-US" dirty="0" smtClean="0">
                <a:latin typeface="+mn-lt"/>
              </a:rPr>
              <a:t>5. Materials </a:t>
            </a:r>
            <a:r>
              <a:rPr lang="en-US" dirty="0">
                <a:latin typeface="+mn-lt"/>
              </a:rPr>
              <a:t>and </a:t>
            </a:r>
            <a:r>
              <a:rPr lang="en-US" dirty="0" smtClean="0">
                <a:latin typeface="+mn-lt"/>
              </a:rPr>
              <a:t>Manufacturing</a:t>
            </a:r>
          </a:p>
          <a:p>
            <a:r>
              <a:rPr lang="de-DE" dirty="0">
                <a:latin typeface="+mn-lt"/>
              </a:rPr>
              <a:t>Future </a:t>
            </a:r>
            <a:r>
              <a:rPr lang="de-DE" dirty="0" smtClean="0">
                <a:latin typeface="+mn-lt"/>
              </a:rPr>
              <a:t>Trends</a:t>
            </a:r>
          </a:p>
          <a:p>
            <a:r>
              <a:rPr lang="en-US" dirty="0" smtClean="0">
                <a:latin typeface="+mn-lt"/>
              </a:rPr>
              <a:t>Conclusion</a:t>
            </a:r>
          </a:p>
          <a:p>
            <a:r>
              <a:rPr lang="de-DE" dirty="0" smtClean="0">
                <a:latin typeface="+mn-lt"/>
              </a:rPr>
              <a:t>References</a:t>
            </a:r>
            <a:endParaRPr lang="en-US" dirty="0" smtClean="0">
              <a:latin typeface="+mn-lt"/>
            </a:endParaRPr>
          </a:p>
          <a:p>
            <a:endParaRPr lang="de-DE" dirty="0" smtClean="0">
              <a:latin typeface="+mn-lt"/>
            </a:endParaRPr>
          </a:p>
          <a:p>
            <a:endParaRPr lang="de-DE" dirty="0" smtClean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785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>
                <a:latin typeface="+mn-lt"/>
              </a:rPr>
              <a:t>The human </a:t>
            </a:r>
            <a:r>
              <a:rPr lang="de-DE" b="1" dirty="0" err="1" smtClean="0">
                <a:latin typeface="+mn-lt"/>
              </a:rPr>
              <a:t>hand</a:t>
            </a:r>
            <a:r>
              <a:rPr lang="de-DE" b="1" dirty="0" smtClean="0">
                <a:latin typeface="+mn-lt"/>
              </a:rPr>
              <a:t> </a:t>
            </a:r>
            <a:r>
              <a:rPr lang="de-DE" b="1" dirty="0" err="1" smtClean="0">
                <a:latin typeface="+mn-lt"/>
              </a:rPr>
              <a:t>as</a:t>
            </a:r>
            <a:r>
              <a:rPr lang="de-DE" b="1" dirty="0" smtClean="0">
                <a:latin typeface="+mn-lt"/>
              </a:rPr>
              <a:t> an </a:t>
            </a:r>
            <a:r>
              <a:rPr lang="de-DE" b="1" dirty="0" err="1" smtClean="0">
                <a:latin typeface="+mn-lt"/>
              </a:rPr>
              <a:t>inspiration</a:t>
            </a:r>
            <a:endParaRPr lang="de-DE" b="1" dirty="0" smtClean="0">
              <a:latin typeface="+mn-lt"/>
            </a:endParaRPr>
          </a:p>
          <a:p>
            <a:r>
              <a:rPr lang="de-DE" b="1" dirty="0" smtClean="0">
                <a:latin typeface="+mn-lt"/>
              </a:rPr>
              <a:t>Goals </a:t>
            </a:r>
            <a:r>
              <a:rPr lang="de-DE" b="1" dirty="0" err="1" smtClean="0">
                <a:latin typeface="+mn-lt"/>
              </a:rPr>
              <a:t>and</a:t>
            </a:r>
            <a:r>
              <a:rPr lang="de-DE" b="1" dirty="0" smtClean="0">
                <a:latin typeface="+mn-lt"/>
              </a:rPr>
              <a:t> </a:t>
            </a:r>
            <a:r>
              <a:rPr lang="de-DE" b="1" dirty="0" err="1" smtClean="0">
                <a:latin typeface="+mn-lt"/>
              </a:rPr>
              <a:t>application</a:t>
            </a:r>
            <a:endParaRPr lang="de-DE" b="1" dirty="0" smtClean="0">
              <a:latin typeface="+mn-lt"/>
            </a:endParaRPr>
          </a:p>
          <a:p>
            <a:pPr lvl="1"/>
            <a:r>
              <a:rPr lang="en-GB" dirty="0">
                <a:latin typeface="+mn-lt"/>
              </a:rPr>
              <a:t>Making a anthropomorphic hand (anthropomorphic approach</a:t>
            </a:r>
            <a:r>
              <a:rPr lang="en-GB" dirty="0" smtClean="0">
                <a:latin typeface="+mn-lt"/>
              </a:rPr>
              <a:t>)</a:t>
            </a:r>
          </a:p>
          <a:p>
            <a:pPr lvl="1"/>
            <a:r>
              <a:rPr lang="en-GB" dirty="0">
                <a:latin typeface="+mn-lt"/>
              </a:rPr>
              <a:t>Making an efficient manipulator (minimalistic approach)</a:t>
            </a:r>
            <a:endParaRPr lang="de-DE" dirty="0" smtClean="0">
              <a:latin typeface="+mn-lt"/>
            </a:endParaRPr>
          </a:p>
          <a:p>
            <a:r>
              <a:rPr lang="de-DE" b="1" dirty="0" smtClean="0">
                <a:latin typeface="+mn-lt"/>
              </a:rPr>
              <a:t>Key </a:t>
            </a:r>
            <a:r>
              <a:rPr lang="en-US" b="1" dirty="0" smtClean="0">
                <a:latin typeface="+mn-lt"/>
              </a:rPr>
              <a:t>issues</a:t>
            </a:r>
            <a:r>
              <a:rPr lang="de-DE" b="1" dirty="0" smtClean="0">
                <a:latin typeface="+mn-lt"/>
              </a:rPr>
              <a:t> </a:t>
            </a:r>
            <a:r>
              <a:rPr lang="de-DE" b="1" dirty="0" err="1" smtClean="0">
                <a:latin typeface="+mn-lt"/>
              </a:rPr>
              <a:t>discussed</a:t>
            </a:r>
            <a:r>
              <a:rPr lang="de-DE" b="1" dirty="0" smtClean="0">
                <a:latin typeface="+mn-lt"/>
              </a:rPr>
              <a:t> </a:t>
            </a:r>
            <a:r>
              <a:rPr lang="de-DE" b="1" dirty="0" err="1" smtClean="0">
                <a:latin typeface="+mn-lt"/>
              </a:rPr>
              <a:t>here</a:t>
            </a:r>
            <a:endParaRPr lang="de-DE" b="1" dirty="0" smtClean="0">
              <a:latin typeface="+mn-lt"/>
            </a:endParaRPr>
          </a:p>
          <a:p>
            <a:pPr lvl="1"/>
            <a:r>
              <a:rPr lang="de-DE" dirty="0" err="1" smtClean="0">
                <a:latin typeface="+mn-lt"/>
              </a:rPr>
              <a:t>Number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of</a:t>
            </a:r>
            <a:r>
              <a:rPr lang="de-DE" dirty="0" smtClean="0">
                <a:latin typeface="+mn-lt"/>
              </a:rPr>
              <a:t> Fingers</a:t>
            </a:r>
          </a:p>
          <a:p>
            <a:pPr lvl="1"/>
            <a:r>
              <a:rPr lang="de-DE" dirty="0" smtClean="0">
                <a:latin typeface="+mn-lt"/>
              </a:rPr>
              <a:t>Shape </a:t>
            </a:r>
            <a:r>
              <a:rPr lang="de-DE" dirty="0" err="1">
                <a:latin typeface="+mn-lt"/>
              </a:rPr>
              <a:t>of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the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Fingertips</a:t>
            </a:r>
            <a:endParaRPr lang="de-DE" dirty="0" smtClean="0">
              <a:latin typeface="+mn-lt"/>
            </a:endParaRPr>
          </a:p>
          <a:p>
            <a:pPr lvl="1"/>
            <a:r>
              <a:rPr lang="de-DE" dirty="0" err="1" smtClean="0">
                <a:latin typeface="+mn-lt"/>
              </a:rPr>
              <a:t>Compliant</a:t>
            </a:r>
            <a:r>
              <a:rPr lang="de-DE" dirty="0" smtClean="0">
                <a:latin typeface="+mn-lt"/>
              </a:rPr>
              <a:t> Joints</a:t>
            </a:r>
          </a:p>
          <a:p>
            <a:pPr lvl="1"/>
            <a:r>
              <a:rPr lang="de-DE" dirty="0" err="1" smtClean="0">
                <a:latin typeface="+mn-lt"/>
              </a:rPr>
              <a:t>Built</a:t>
            </a:r>
            <a:r>
              <a:rPr lang="de-DE" dirty="0" smtClean="0">
                <a:latin typeface="+mn-lt"/>
              </a:rPr>
              <a:t>-in </a:t>
            </a:r>
            <a:r>
              <a:rPr lang="de-DE" dirty="0" err="1">
                <a:latin typeface="+mn-lt"/>
              </a:rPr>
              <a:t>or</a:t>
            </a:r>
            <a:r>
              <a:rPr lang="de-DE" dirty="0">
                <a:latin typeface="+mn-lt"/>
              </a:rPr>
              <a:t> </a:t>
            </a:r>
            <a:r>
              <a:rPr lang="de-DE" dirty="0" smtClean="0">
                <a:latin typeface="+mn-lt"/>
              </a:rPr>
              <a:t>Remote </a:t>
            </a:r>
            <a:r>
              <a:rPr lang="de-DE" dirty="0" err="1" smtClean="0">
                <a:latin typeface="+mn-lt"/>
              </a:rPr>
              <a:t>Actuation</a:t>
            </a:r>
            <a:endParaRPr lang="de-DE" dirty="0" smtClean="0">
              <a:latin typeface="+mn-lt"/>
            </a:endParaRPr>
          </a:p>
          <a:p>
            <a:pPr lvl="1"/>
            <a:r>
              <a:rPr lang="en-GB" dirty="0" smtClean="0">
                <a:latin typeface="+mn-lt"/>
              </a:rPr>
              <a:t>Transmission System </a:t>
            </a:r>
            <a:r>
              <a:rPr lang="en-GB" dirty="0">
                <a:latin typeface="+mn-lt"/>
              </a:rPr>
              <a:t>(in case of remote actuation</a:t>
            </a:r>
            <a:r>
              <a:rPr lang="en-GB" dirty="0" smtClean="0">
                <a:latin typeface="+mn-lt"/>
              </a:rPr>
              <a:t>)</a:t>
            </a:r>
          </a:p>
          <a:p>
            <a:pPr lvl="1"/>
            <a:r>
              <a:rPr lang="en-GB" dirty="0" smtClean="0">
                <a:latin typeface="+mn-lt"/>
              </a:rPr>
              <a:t>Sensors</a:t>
            </a:r>
          </a:p>
          <a:p>
            <a:pPr lvl="1"/>
            <a:r>
              <a:rPr lang="en-GB" dirty="0" smtClean="0">
                <a:latin typeface="+mn-lt"/>
              </a:rPr>
              <a:t>Materials and Manufacturing</a:t>
            </a:r>
            <a:endParaRPr lang="de-DE" dirty="0" smtClean="0">
              <a:latin typeface="+mn-lt"/>
            </a:endParaRPr>
          </a:p>
          <a:p>
            <a:pPr lvl="1"/>
            <a:endParaRPr lang="de-DE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137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Number </a:t>
            </a:r>
            <a:r>
              <a:rPr lang="en-GB" dirty="0"/>
              <a:t>of </a:t>
            </a:r>
            <a:r>
              <a:rPr lang="en-GB" dirty="0" smtClean="0"/>
              <a:t>Fingers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1800" dirty="0" smtClean="0">
              <a:latin typeface="+mn-lt"/>
            </a:endParaRPr>
          </a:p>
          <a:p>
            <a:endParaRPr lang="en-GB" sz="1800" dirty="0" smtClean="0">
              <a:latin typeface="+mn-lt"/>
            </a:endParaRPr>
          </a:p>
          <a:p>
            <a:endParaRPr lang="en-GB" sz="1800" dirty="0">
              <a:latin typeface="+mn-lt"/>
            </a:endParaRPr>
          </a:p>
          <a:p>
            <a:endParaRPr lang="en-GB" sz="1800" dirty="0" smtClean="0">
              <a:latin typeface="+mn-lt"/>
            </a:endParaRPr>
          </a:p>
          <a:p>
            <a:endParaRPr lang="en-GB" sz="1800" dirty="0">
              <a:latin typeface="+mn-lt"/>
            </a:endParaRPr>
          </a:p>
          <a:p>
            <a:endParaRPr lang="en-GB" sz="1800" dirty="0" smtClean="0">
              <a:latin typeface="+mn-lt"/>
            </a:endParaRPr>
          </a:p>
          <a:p>
            <a:pPr marL="1819275" lvl="4" indent="0">
              <a:buNone/>
            </a:pPr>
            <a:endParaRPr lang="en-GB" sz="1800" dirty="0">
              <a:latin typeface="+mn-lt"/>
            </a:endParaRPr>
          </a:p>
          <a:p>
            <a:pPr marL="1819275" lvl="4" indent="0">
              <a:buNone/>
            </a:pPr>
            <a:endParaRPr lang="en-GB" sz="1800" dirty="0" smtClean="0">
              <a:latin typeface="+mn-lt"/>
            </a:endParaRPr>
          </a:p>
          <a:p>
            <a:pPr marL="1819275" lvl="4" indent="0">
              <a:buNone/>
            </a:pPr>
            <a:endParaRPr lang="en-GB" sz="1800" dirty="0" smtClean="0">
              <a:latin typeface="+mn-lt"/>
            </a:endParaRPr>
          </a:p>
          <a:p>
            <a:pPr marL="1379538" lvl="4" indent="0">
              <a:buNone/>
            </a:pPr>
            <a:r>
              <a:rPr lang="en-GB" sz="1000" i="1" dirty="0" smtClean="0">
                <a:latin typeface="+mn-lt"/>
              </a:rPr>
              <a:t>                               </a:t>
            </a:r>
          </a:p>
          <a:p>
            <a:pPr marL="1379538" lvl="4" indent="0">
              <a:buNone/>
            </a:pPr>
            <a:r>
              <a:rPr lang="en-GB" sz="1000" i="1" dirty="0">
                <a:latin typeface="+mn-lt"/>
              </a:rPr>
              <a:t> </a:t>
            </a:r>
            <a:r>
              <a:rPr lang="en-GB" sz="1000" i="1" dirty="0" smtClean="0">
                <a:latin typeface="+mn-lt"/>
              </a:rPr>
              <a:t> * Daniel </a:t>
            </a:r>
            <a:r>
              <a:rPr lang="en-GB" sz="1000" i="1" dirty="0">
                <a:latin typeface="+mn-lt"/>
              </a:rPr>
              <a:t>R</a:t>
            </a:r>
            <a:r>
              <a:rPr lang="en-GB" sz="1000" i="1" dirty="0" smtClean="0">
                <a:latin typeface="+mn-lt"/>
              </a:rPr>
              <a:t>. </a:t>
            </a:r>
            <a:r>
              <a:rPr lang="en-GB" sz="1000" i="1" dirty="0">
                <a:latin typeface="+mn-lt"/>
              </a:rPr>
              <a:t>et al. (2017) From 3 fingers to 5 fingers dexterous hands, Advanced </a:t>
            </a:r>
            <a:r>
              <a:rPr lang="en-GB" sz="1000" i="1" dirty="0" smtClean="0">
                <a:latin typeface="+mn-lt"/>
              </a:rPr>
              <a:t>Robotics</a:t>
            </a:r>
          </a:p>
          <a:p>
            <a:endParaRPr lang="en-GB" sz="1800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66" y="1198563"/>
            <a:ext cx="8008094" cy="468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5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S</a:t>
            </a:r>
            <a:r>
              <a:rPr lang="en-GB" dirty="0" smtClean="0"/>
              <a:t>hape </a:t>
            </a:r>
            <a:r>
              <a:rPr lang="en-GB" dirty="0"/>
              <a:t>of the </a:t>
            </a:r>
            <a:r>
              <a:rPr lang="en-GB" dirty="0" smtClean="0"/>
              <a:t>Fingertips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524" y="1471897"/>
            <a:ext cx="2466975" cy="1847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6623" y="3444358"/>
            <a:ext cx="246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SDM Hand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810605"/>
            <a:ext cx="1505377" cy="18478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26493" y="97795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>
                <a:latin typeface="+mn-lt"/>
              </a:rPr>
              <a:t>Flat</a:t>
            </a:r>
            <a:endParaRPr lang="en-US" b="1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0708" y="5698163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Barrett </a:t>
            </a:r>
            <a:r>
              <a:rPr lang="en-US" dirty="0" smtClean="0"/>
              <a:t>Hand</a:t>
            </a:r>
            <a:endParaRPr lang="en-US" dirty="0"/>
          </a:p>
        </p:txBody>
      </p:sp>
      <p:pic>
        <p:nvPicPr>
          <p:cNvPr id="1026" name="Picture 2" descr="http://mindtrans.narod.ru/hands/pictures/MI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332" y="1471897"/>
            <a:ext cx="2470606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733388" y="341666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Robonaut</a:t>
            </a:r>
            <a:r>
              <a:rPr lang="en-US" dirty="0"/>
              <a:t> Hand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174" y="3810605"/>
            <a:ext cx="882920" cy="18290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90958" y="5698163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Shadow </a:t>
            </a:r>
            <a:r>
              <a:rPr lang="de-DE" dirty="0" err="1" smtClean="0"/>
              <a:t>Dextrous</a:t>
            </a:r>
            <a:r>
              <a:rPr lang="de-DE" dirty="0" smtClean="0"/>
              <a:t> </a:t>
            </a:r>
            <a:r>
              <a:rPr lang="de-DE" dirty="0"/>
              <a:t>Hand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66674" y="9726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Anthropomorphic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b="48988"/>
          <a:stretch/>
        </p:blipFill>
        <p:spPr>
          <a:xfrm>
            <a:off x="6423671" y="1471897"/>
            <a:ext cx="1913012" cy="18130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55647" y="100122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Cylindrical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04351" y="3444721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CyberHand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6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Compliant Joints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33450" lvl="2" indent="0">
              <a:buNone/>
            </a:pPr>
            <a:r>
              <a:rPr lang="de-DE" dirty="0" smtClean="0">
                <a:latin typeface="+mn-lt"/>
              </a:rPr>
              <a:t> </a:t>
            </a:r>
          </a:p>
          <a:p>
            <a:pPr lvl="1"/>
            <a:endParaRPr lang="de-DE" b="1" dirty="0" smtClean="0">
              <a:latin typeface="+mn-lt"/>
            </a:endParaRPr>
          </a:p>
          <a:p>
            <a:pPr lvl="1"/>
            <a:endParaRPr lang="de-DE" b="1" dirty="0">
              <a:latin typeface="+mn-lt"/>
            </a:endParaRPr>
          </a:p>
          <a:p>
            <a:pPr lvl="1"/>
            <a:endParaRPr lang="de-DE" b="1" dirty="0" smtClean="0">
              <a:latin typeface="+mn-lt"/>
            </a:endParaRPr>
          </a:p>
          <a:p>
            <a:pPr lvl="1"/>
            <a:endParaRPr lang="de-DE" b="1" dirty="0" smtClean="0">
              <a:latin typeface="+mn-lt"/>
            </a:endParaRPr>
          </a:p>
          <a:p>
            <a:pPr lvl="1"/>
            <a:endParaRPr lang="de-DE" b="1" dirty="0">
              <a:latin typeface="+mn-lt"/>
            </a:endParaRPr>
          </a:p>
          <a:p>
            <a:pPr lvl="1"/>
            <a:endParaRPr lang="de-DE" b="1" dirty="0" smtClean="0">
              <a:latin typeface="+mn-lt"/>
            </a:endParaRPr>
          </a:p>
          <a:p>
            <a:pPr lvl="1"/>
            <a:endParaRPr lang="de-DE" b="1" dirty="0">
              <a:latin typeface="+mn-lt"/>
            </a:endParaRPr>
          </a:p>
          <a:p>
            <a:pPr lvl="1"/>
            <a:endParaRPr lang="de-DE" b="1" dirty="0" smtClean="0">
              <a:latin typeface="+mn-lt"/>
            </a:endParaRPr>
          </a:p>
          <a:p>
            <a:pPr marL="476250" lvl="1" indent="0">
              <a:buNone/>
            </a:pPr>
            <a:endParaRPr lang="de-DE" b="1" dirty="0" smtClean="0">
              <a:latin typeface="+mn-lt"/>
            </a:endParaRPr>
          </a:p>
          <a:p>
            <a:pPr lvl="5"/>
            <a:r>
              <a:rPr lang="de-DE" sz="1600" dirty="0" err="1" smtClean="0">
                <a:latin typeface="+mn-lt"/>
              </a:rPr>
              <a:t>reduce</a:t>
            </a:r>
            <a:r>
              <a:rPr lang="de-DE" sz="1600" dirty="0" smtClean="0">
                <a:latin typeface="+mn-lt"/>
              </a:rPr>
              <a:t> </a:t>
            </a:r>
            <a:r>
              <a:rPr lang="de-DE" sz="1600" dirty="0" err="1" smtClean="0">
                <a:latin typeface="+mn-lt"/>
              </a:rPr>
              <a:t>overall</a:t>
            </a:r>
            <a:r>
              <a:rPr lang="de-DE" sz="1600" dirty="0" smtClean="0">
                <a:latin typeface="+mn-lt"/>
              </a:rPr>
              <a:t> </a:t>
            </a:r>
            <a:r>
              <a:rPr lang="de-DE" sz="1600" dirty="0" err="1" smtClean="0">
                <a:latin typeface="+mn-lt"/>
              </a:rPr>
              <a:t>complexity</a:t>
            </a:r>
            <a:r>
              <a:rPr lang="de-DE" sz="1600" dirty="0" smtClean="0">
                <a:latin typeface="+mn-lt"/>
              </a:rPr>
              <a:t>  </a:t>
            </a:r>
          </a:p>
          <a:p>
            <a:pPr lvl="5"/>
            <a:r>
              <a:rPr lang="en-GB" sz="1600" dirty="0" smtClean="0">
                <a:latin typeface="+mn-lt"/>
              </a:rPr>
              <a:t>withstanding </a:t>
            </a:r>
            <a:r>
              <a:rPr lang="en-GB" sz="1600" dirty="0">
                <a:latin typeface="+mn-lt"/>
              </a:rPr>
              <a:t>large impacts without </a:t>
            </a:r>
            <a:r>
              <a:rPr lang="en-GB" sz="1600" dirty="0" smtClean="0">
                <a:latin typeface="+mn-lt"/>
              </a:rPr>
              <a:t>damage</a:t>
            </a:r>
          </a:p>
          <a:p>
            <a:pPr lvl="5"/>
            <a:r>
              <a:rPr lang="de-DE" sz="1600" dirty="0" smtClean="0">
                <a:latin typeface="+mn-lt"/>
              </a:rPr>
              <a:t>Rapid </a:t>
            </a:r>
            <a:r>
              <a:rPr lang="de-DE" sz="1600" dirty="0" err="1" smtClean="0">
                <a:latin typeface="+mn-lt"/>
              </a:rPr>
              <a:t>Prototyping</a:t>
            </a:r>
            <a:endParaRPr lang="de-DE" sz="1600" dirty="0" smtClean="0">
              <a:latin typeface="+mn-lt"/>
            </a:endParaRPr>
          </a:p>
          <a:p>
            <a:pPr lvl="5"/>
            <a:r>
              <a:rPr lang="de-DE" sz="1600" dirty="0" smtClean="0">
                <a:latin typeface="+mn-lt"/>
              </a:rPr>
              <a:t>Limited </a:t>
            </a:r>
            <a:r>
              <a:rPr lang="de-DE" sz="1600" dirty="0" err="1" smtClean="0">
                <a:latin typeface="+mn-lt"/>
              </a:rPr>
              <a:t>range</a:t>
            </a:r>
            <a:r>
              <a:rPr lang="de-DE" sz="1600" dirty="0" smtClean="0">
                <a:latin typeface="+mn-lt"/>
              </a:rPr>
              <a:t> </a:t>
            </a:r>
            <a:r>
              <a:rPr lang="de-DE" sz="1600" dirty="0" err="1" smtClean="0">
                <a:latin typeface="+mn-lt"/>
              </a:rPr>
              <a:t>of</a:t>
            </a:r>
            <a:r>
              <a:rPr lang="de-DE" sz="1600" dirty="0" smtClean="0">
                <a:latin typeface="+mn-lt"/>
              </a:rPr>
              <a:t> </a:t>
            </a:r>
            <a:r>
              <a:rPr lang="de-DE" sz="1600" dirty="0" err="1" smtClean="0">
                <a:latin typeface="+mn-lt"/>
              </a:rPr>
              <a:t>motion</a:t>
            </a:r>
            <a:endParaRPr lang="de-DE" sz="1600" dirty="0" smtClean="0">
              <a:latin typeface="+mn-lt"/>
            </a:endParaRPr>
          </a:p>
          <a:p>
            <a:pPr lvl="5"/>
            <a:r>
              <a:rPr lang="de-DE" sz="1600" dirty="0">
                <a:latin typeface="+mn-lt"/>
              </a:rPr>
              <a:t>Axis </a:t>
            </a:r>
            <a:r>
              <a:rPr lang="de-DE" sz="1600" dirty="0" err="1" smtClean="0">
                <a:latin typeface="+mn-lt"/>
              </a:rPr>
              <a:t>Drif</a:t>
            </a:r>
            <a:endParaRPr lang="de-DE" sz="1600" dirty="0" smtClean="0">
              <a:latin typeface="+mn-lt"/>
            </a:endParaRPr>
          </a:p>
          <a:p>
            <a:pPr lvl="5"/>
            <a:r>
              <a:rPr lang="de-DE" sz="1600" dirty="0">
                <a:latin typeface="+mn-lt"/>
              </a:rPr>
              <a:t>Stress </a:t>
            </a:r>
            <a:r>
              <a:rPr lang="de-DE" sz="1600" dirty="0" err="1">
                <a:latin typeface="+mn-lt"/>
              </a:rPr>
              <a:t>Concentration</a:t>
            </a:r>
            <a:endParaRPr lang="de-DE" sz="1600" dirty="0" smtClean="0">
              <a:latin typeface="+mn-lt"/>
            </a:endParaRPr>
          </a:p>
          <a:p>
            <a:pPr lvl="2"/>
            <a:endParaRPr lang="de-DE" dirty="0" smtClean="0">
              <a:latin typeface="+mn-lt"/>
            </a:endParaRPr>
          </a:p>
          <a:p>
            <a:endParaRPr lang="de-DE" dirty="0" smtClean="0">
              <a:latin typeface="+mn-lt"/>
            </a:endParaRPr>
          </a:p>
          <a:p>
            <a:endParaRPr lang="de-DE" dirty="0">
              <a:latin typeface="+mn-lt"/>
            </a:endParaRPr>
          </a:p>
          <a:p>
            <a:endParaRPr lang="de-DE" dirty="0" smtClean="0">
              <a:latin typeface="+mn-lt"/>
            </a:endParaRPr>
          </a:p>
          <a:p>
            <a:endParaRPr lang="de-DE" dirty="0">
              <a:latin typeface="+mn-lt"/>
            </a:endParaRPr>
          </a:p>
          <a:p>
            <a:endParaRPr lang="de-DE" dirty="0" smtClean="0">
              <a:latin typeface="+mn-lt"/>
            </a:endParaRPr>
          </a:p>
          <a:p>
            <a:endParaRPr lang="de-DE" dirty="0">
              <a:latin typeface="+mn-lt"/>
            </a:endParaRPr>
          </a:p>
          <a:p>
            <a:endParaRPr lang="de-DE" dirty="0" smtClean="0">
              <a:latin typeface="+mn-lt"/>
            </a:endParaRPr>
          </a:p>
          <a:p>
            <a:endParaRPr lang="de-DE" dirty="0">
              <a:latin typeface="+mn-lt"/>
            </a:endParaRPr>
          </a:p>
          <a:p>
            <a:endParaRPr lang="de-DE" dirty="0" smtClean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4" y="1198926"/>
            <a:ext cx="2093243" cy="218514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23" t="3770" b="62053"/>
          <a:stretch/>
        </p:blipFill>
        <p:spPr bwMode="auto">
          <a:xfrm>
            <a:off x="2557739" y="1191677"/>
            <a:ext cx="3170296" cy="21805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0524" y="3501008"/>
            <a:ext cx="2093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The finger is obtained in a single </a:t>
            </a:r>
            <a:r>
              <a:rPr lang="en-GB" sz="1600" dirty="0" err="1"/>
              <a:t>teflon</a:t>
            </a:r>
            <a:r>
              <a:rPr lang="en-GB" sz="1600" dirty="0"/>
              <a:t> piece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2557739" y="3501008"/>
            <a:ext cx="3155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joint compliance is achieved with metallic springs</a:t>
            </a:r>
            <a:endParaRPr lang="en-US" sz="1600" dirty="0"/>
          </a:p>
        </p:txBody>
      </p:sp>
      <p:pic>
        <p:nvPicPr>
          <p:cNvPr id="11" name="Picture 1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67"/>
          <a:stretch/>
        </p:blipFill>
        <p:spPr bwMode="auto">
          <a:xfrm>
            <a:off x="5802007" y="1191677"/>
            <a:ext cx="3188335" cy="21996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916468" y="3501008"/>
            <a:ext cx="3073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Rapid prototyping </a:t>
            </a:r>
            <a:r>
              <a:rPr lang="en-GB" sz="1600" dirty="0"/>
              <a:t>allows for different compliant mechanisms as joints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8453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</a:t>
            </a:r>
            <a:r>
              <a:rPr lang="en-US" dirty="0"/>
              <a:t>or Remote Actuation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 smtClean="0">
                <a:latin typeface="+mn-lt"/>
              </a:rPr>
              <a:t>Built</a:t>
            </a:r>
            <a:r>
              <a:rPr lang="de-DE" b="1" dirty="0" smtClean="0">
                <a:latin typeface="+mn-lt"/>
              </a:rPr>
              <a:t>-in </a:t>
            </a:r>
            <a:r>
              <a:rPr lang="de-DE" b="1" dirty="0" err="1" smtClean="0">
                <a:latin typeface="+mn-lt"/>
              </a:rPr>
              <a:t>Actuation</a:t>
            </a:r>
            <a:r>
              <a:rPr lang="de-DE" b="1" dirty="0" smtClean="0">
                <a:latin typeface="+mn-lt"/>
              </a:rPr>
              <a:t>:</a:t>
            </a:r>
          </a:p>
          <a:p>
            <a:pPr lvl="1"/>
            <a:r>
              <a:rPr lang="de-DE" dirty="0" err="1" smtClean="0">
                <a:latin typeface="+mn-lt"/>
              </a:rPr>
              <a:t>Simplifying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mechanical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configuration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of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the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joint</a:t>
            </a:r>
            <a:endParaRPr lang="de-DE" dirty="0" smtClean="0">
              <a:latin typeface="+mn-lt"/>
            </a:endParaRPr>
          </a:p>
          <a:p>
            <a:pPr lvl="1"/>
            <a:r>
              <a:rPr lang="en-GB" dirty="0" smtClean="0">
                <a:latin typeface="+mn-lt"/>
              </a:rPr>
              <a:t>Reducing </a:t>
            </a:r>
            <a:r>
              <a:rPr lang="en-GB" dirty="0">
                <a:latin typeface="+mn-lt"/>
              </a:rPr>
              <a:t>the transmission chain </a:t>
            </a:r>
            <a:r>
              <a:rPr lang="en-GB" dirty="0" smtClean="0">
                <a:latin typeface="+mn-lt"/>
              </a:rPr>
              <a:t>complexity</a:t>
            </a:r>
          </a:p>
          <a:p>
            <a:pPr lvl="1"/>
            <a:r>
              <a:rPr lang="en-GB" dirty="0" smtClean="0">
                <a:latin typeface="+mn-lt"/>
              </a:rPr>
              <a:t>Joint </a:t>
            </a:r>
            <a:r>
              <a:rPr lang="en-GB" dirty="0">
                <a:latin typeface="+mn-lt"/>
              </a:rPr>
              <a:t>motion </a:t>
            </a:r>
            <a:r>
              <a:rPr lang="en-GB" dirty="0" smtClean="0">
                <a:latin typeface="+mn-lt"/>
              </a:rPr>
              <a:t>is </a:t>
            </a:r>
            <a:r>
              <a:rPr lang="en-GB" dirty="0" err="1" smtClean="0">
                <a:latin typeface="+mn-lt"/>
              </a:rPr>
              <a:t>kinematically</a:t>
            </a:r>
            <a:r>
              <a:rPr lang="en-GB" dirty="0" smtClean="0">
                <a:latin typeface="+mn-lt"/>
              </a:rPr>
              <a:t> </a:t>
            </a:r>
            <a:r>
              <a:rPr lang="en-GB" dirty="0">
                <a:latin typeface="+mn-lt"/>
              </a:rPr>
              <a:t>independent with respect to other </a:t>
            </a:r>
            <a:r>
              <a:rPr lang="en-GB" dirty="0" smtClean="0">
                <a:latin typeface="+mn-lt"/>
              </a:rPr>
              <a:t>joints</a:t>
            </a:r>
          </a:p>
          <a:p>
            <a:pPr lvl="1"/>
            <a:r>
              <a:rPr lang="en-GB" dirty="0">
                <a:latin typeface="+mn-lt"/>
              </a:rPr>
              <a:t>M</a:t>
            </a:r>
            <a:r>
              <a:rPr lang="en-GB" dirty="0" smtClean="0">
                <a:latin typeface="+mn-lt"/>
              </a:rPr>
              <a:t>otors </a:t>
            </a:r>
            <a:r>
              <a:rPr lang="en-GB" dirty="0">
                <a:latin typeface="+mn-lt"/>
              </a:rPr>
              <a:t>occupy a large room inside the finger </a:t>
            </a:r>
            <a:r>
              <a:rPr lang="en-GB" dirty="0" smtClean="0">
                <a:latin typeface="+mn-lt"/>
              </a:rPr>
              <a:t>structure</a:t>
            </a:r>
          </a:p>
          <a:p>
            <a:pPr lvl="1"/>
            <a:endParaRPr lang="en-GB" dirty="0">
              <a:latin typeface="+mn-lt"/>
            </a:endParaRPr>
          </a:p>
          <a:p>
            <a:pPr lvl="1"/>
            <a:endParaRPr lang="en-US" dirty="0" smtClean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 smtClean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 smtClean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701" t="10411" r="953"/>
          <a:stretch/>
        </p:blipFill>
        <p:spPr>
          <a:xfrm>
            <a:off x="839388" y="2881515"/>
            <a:ext cx="7462049" cy="321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0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Flexible Link </a:t>
            </a:r>
            <a:r>
              <a:rPr lang="en-US" b="1" dirty="0" smtClean="0">
                <a:latin typeface="+mn-lt"/>
              </a:rPr>
              <a:t>Transmission</a:t>
            </a:r>
          </a:p>
          <a:p>
            <a:pPr lvl="1"/>
            <a:r>
              <a:rPr lang="en-US" dirty="0"/>
              <a:t>pulley-routed flexible elements (tendons, chains, belts)</a:t>
            </a:r>
          </a:p>
          <a:p>
            <a:pPr lvl="1"/>
            <a:r>
              <a:rPr lang="en-GB" dirty="0"/>
              <a:t>sheath-routed flexible elements (mainly tendon-like elements)</a:t>
            </a:r>
          </a:p>
          <a:p>
            <a:pPr lvl="1"/>
            <a:endParaRPr lang="en-US" b="1" dirty="0" smtClean="0">
              <a:latin typeface="+mn-lt"/>
            </a:endParaRPr>
          </a:p>
          <a:p>
            <a:pPr lvl="1"/>
            <a:r>
              <a:rPr lang="de-DE" dirty="0" err="1" smtClean="0">
                <a:latin typeface="+mn-lt"/>
              </a:rPr>
              <a:t>Actuators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located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remotely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from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joints</a:t>
            </a:r>
            <a:endParaRPr lang="de-DE" dirty="0" smtClean="0">
              <a:latin typeface="+mn-lt"/>
            </a:endParaRPr>
          </a:p>
          <a:p>
            <a:pPr lvl="1"/>
            <a:r>
              <a:rPr lang="de-DE" dirty="0" err="1" smtClean="0">
                <a:latin typeface="+mn-lt"/>
              </a:rPr>
              <a:t>Achieving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two</a:t>
            </a:r>
            <a:r>
              <a:rPr lang="de-DE" dirty="0" err="1">
                <a:latin typeface="+mn-lt"/>
              </a:rPr>
              <a:t>-</a:t>
            </a:r>
            <a:r>
              <a:rPr lang="de-DE" dirty="0" err="1" smtClean="0">
                <a:latin typeface="+mn-lt"/>
              </a:rPr>
              <a:t>way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control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requires</a:t>
            </a:r>
            <a:r>
              <a:rPr lang="de-DE" dirty="0" smtClean="0">
                <a:latin typeface="+mn-lt"/>
              </a:rPr>
              <a:t> a pair (</a:t>
            </a:r>
            <a:r>
              <a:rPr lang="de-DE" dirty="0" err="1" smtClean="0">
                <a:latin typeface="+mn-lt"/>
              </a:rPr>
              <a:t>increased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complexity</a:t>
            </a:r>
            <a:r>
              <a:rPr lang="de-DE" dirty="0" smtClean="0">
                <a:latin typeface="+mn-lt"/>
              </a:rPr>
              <a:t>)</a:t>
            </a:r>
          </a:p>
          <a:p>
            <a:endParaRPr lang="en-US" dirty="0" smtClean="0">
              <a:latin typeface="+mn-lt"/>
            </a:endParaRPr>
          </a:p>
          <a:p>
            <a:r>
              <a:rPr lang="en-US" b="1" dirty="0">
                <a:latin typeface="+mn-lt"/>
              </a:rPr>
              <a:t>Rigid Link </a:t>
            </a:r>
            <a:r>
              <a:rPr lang="en-US" b="1" dirty="0" smtClean="0">
                <a:latin typeface="+mn-lt"/>
              </a:rPr>
              <a:t>Transmission</a:t>
            </a:r>
          </a:p>
          <a:p>
            <a:pPr lvl="1"/>
            <a:r>
              <a:rPr lang="en-GB" dirty="0">
                <a:latin typeface="+mn-lt"/>
              </a:rPr>
              <a:t>best stiffness proprieties to the transmission</a:t>
            </a:r>
            <a:endParaRPr lang="en-US" dirty="0" smtClean="0">
              <a:latin typeface="+mn-lt"/>
            </a:endParaRPr>
          </a:p>
          <a:p>
            <a:pPr lvl="1"/>
            <a:r>
              <a:rPr lang="en-GB" dirty="0">
                <a:latin typeface="+mn-lt"/>
              </a:rPr>
              <a:t>low </a:t>
            </a:r>
            <a:r>
              <a:rPr lang="en-GB" dirty="0" smtClean="0">
                <a:latin typeface="+mn-lt"/>
              </a:rPr>
              <a:t>maintenance</a:t>
            </a:r>
          </a:p>
          <a:p>
            <a:pPr lvl="1"/>
            <a:r>
              <a:rPr lang="en-GB" dirty="0">
                <a:latin typeface="+mn-lt"/>
              </a:rPr>
              <a:t>bidirectional </a:t>
            </a:r>
            <a:r>
              <a:rPr lang="en-GB" dirty="0" smtClean="0">
                <a:latin typeface="+mn-lt"/>
              </a:rPr>
              <a:t>control of the joint</a:t>
            </a:r>
          </a:p>
          <a:p>
            <a:pPr marL="476250" lvl="1" indent="0">
              <a:buNone/>
            </a:pPr>
            <a:endParaRPr lang="en-GB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140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>
              <a:latin typeface="+mn-lt"/>
            </a:endParaRPr>
          </a:p>
          <a:p>
            <a:endParaRPr lang="de-DE" dirty="0" smtClean="0">
              <a:latin typeface="+mn-lt"/>
            </a:endParaRPr>
          </a:p>
          <a:p>
            <a:endParaRPr lang="de-DE" dirty="0" smtClean="0">
              <a:latin typeface="+mn-lt"/>
            </a:endParaRPr>
          </a:p>
          <a:p>
            <a:endParaRPr lang="de-DE" dirty="0">
              <a:latin typeface="+mn-lt"/>
            </a:endParaRPr>
          </a:p>
          <a:p>
            <a:endParaRPr lang="de-DE" dirty="0" smtClean="0">
              <a:latin typeface="+mn-lt"/>
            </a:endParaRPr>
          </a:p>
          <a:p>
            <a:endParaRPr lang="de-DE" dirty="0">
              <a:latin typeface="+mn-lt"/>
            </a:endParaRPr>
          </a:p>
          <a:p>
            <a:endParaRPr lang="de-DE" dirty="0" smtClean="0">
              <a:latin typeface="+mn-lt"/>
            </a:endParaRPr>
          </a:p>
          <a:p>
            <a:endParaRPr lang="de-DE" dirty="0">
              <a:latin typeface="+mn-lt"/>
            </a:endParaRPr>
          </a:p>
          <a:p>
            <a:endParaRPr lang="de-DE" dirty="0" smtClean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66" y="980728"/>
            <a:ext cx="7943294" cy="464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2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IT_master_ppt2007_e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>
          <a:defRPr dirty="0">
            <a:latin typeface="Calibri" panose="020F0502020204030204" pitchFamily="34" charset="0"/>
          </a:defRPr>
        </a:defPPr>
      </a:lstStyle>
    </a:sp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KIT_master_ppt2007_en</Template>
  <TotalTime>3318</TotalTime>
  <Words>916</Words>
  <Application>Microsoft Office PowerPoint</Application>
  <PresentationFormat>On-screen Show (4:3)</PresentationFormat>
  <Paragraphs>164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KIT_master_ppt2007_en</vt:lpstr>
      <vt:lpstr>PowerPoint Presentation</vt:lpstr>
      <vt:lpstr>Contents</vt:lpstr>
      <vt:lpstr>Introduction</vt:lpstr>
      <vt:lpstr>Number of Fingers</vt:lpstr>
      <vt:lpstr> Shape of the Fingertips</vt:lpstr>
      <vt:lpstr>Compliant Joints</vt:lpstr>
      <vt:lpstr>Built-in or Remote Actuation</vt:lpstr>
      <vt:lpstr>Transmission</vt:lpstr>
      <vt:lpstr>Transmission</vt:lpstr>
      <vt:lpstr>Transmission</vt:lpstr>
      <vt:lpstr>Sensors</vt:lpstr>
      <vt:lpstr>Materials and Manufacturing</vt:lpstr>
      <vt:lpstr>Future Trends</vt:lpstr>
      <vt:lpstr>Future Trends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asfour</dc:creator>
  <cp:lastModifiedBy>Shant</cp:lastModifiedBy>
  <cp:revision>651</cp:revision>
  <dcterms:created xsi:type="dcterms:W3CDTF">2010-02-07T18:52:05Z</dcterms:created>
  <dcterms:modified xsi:type="dcterms:W3CDTF">2019-02-21T12:37:15Z</dcterms:modified>
</cp:coreProperties>
</file>